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5116" r:id="rId3"/>
  </p:sldMasterIdLst>
  <p:notesMasterIdLst>
    <p:notesMasterId r:id="rId43"/>
  </p:notesMasterIdLst>
  <p:sldIdLst>
    <p:sldId id="256" r:id="rId4"/>
    <p:sldId id="258" r:id="rId5"/>
    <p:sldId id="259" r:id="rId6"/>
    <p:sldId id="262" r:id="rId7"/>
    <p:sldId id="263" r:id="rId8"/>
    <p:sldId id="265" r:id="rId9"/>
    <p:sldId id="312" r:id="rId10"/>
    <p:sldId id="313" r:id="rId11"/>
    <p:sldId id="267" r:id="rId12"/>
    <p:sldId id="316" r:id="rId13"/>
    <p:sldId id="317" r:id="rId14"/>
    <p:sldId id="318" r:id="rId15"/>
    <p:sldId id="319" r:id="rId16"/>
    <p:sldId id="315" r:id="rId17"/>
    <p:sldId id="320" r:id="rId18"/>
    <p:sldId id="269" r:id="rId19"/>
    <p:sldId id="270" r:id="rId20"/>
    <p:sldId id="272" r:id="rId21"/>
    <p:sldId id="300" r:id="rId22"/>
    <p:sldId id="298" r:id="rId23"/>
    <p:sldId id="301" r:id="rId24"/>
    <p:sldId id="296" r:id="rId25"/>
    <p:sldId id="302" r:id="rId26"/>
    <p:sldId id="297" r:id="rId27"/>
    <p:sldId id="303" r:id="rId28"/>
    <p:sldId id="275" r:id="rId29"/>
    <p:sldId id="276" r:id="rId30"/>
    <p:sldId id="299" r:id="rId31"/>
    <p:sldId id="304" r:id="rId32"/>
    <p:sldId id="306" r:id="rId33"/>
    <p:sldId id="278" r:id="rId34"/>
    <p:sldId id="314" r:id="rId35"/>
    <p:sldId id="308" r:id="rId36"/>
    <p:sldId id="281" r:id="rId37"/>
    <p:sldId id="323" r:id="rId38"/>
    <p:sldId id="324" r:id="rId39"/>
    <p:sldId id="309" r:id="rId40"/>
    <p:sldId id="283" r:id="rId41"/>
    <p:sldId id="287" r:id="rId42"/>
  </p:sldIdLst>
  <p:sldSz cx="9907588" cy="6858000"/>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003399"/>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3" autoAdjust="0"/>
    <p:restoredTop sz="94559" autoAdjust="0"/>
  </p:normalViewPr>
  <p:slideViewPr>
    <p:cSldViewPr>
      <p:cViewPr varScale="1">
        <p:scale>
          <a:sx n="109" d="100"/>
          <a:sy n="109" d="100"/>
        </p:scale>
        <p:origin x="1842" y="108"/>
      </p:cViewPr>
      <p:guideLst>
        <p:guide orient="horz" pos="2160"/>
        <p:guide pos="2880"/>
      </p:guideLst>
    </p:cSldViewPr>
  </p:slideViewPr>
  <p:outlineViewPr>
    <p:cViewPr varScale="1">
      <p:scale>
        <a:sx n="170" d="200"/>
        <a:sy n="170" d="200"/>
      </p:scale>
      <p:origin x="0" y="29406"/>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Лист1!$A$2:$F$2</c:f>
              <c:numCache>
                <c:formatCode>General</c:formatCode>
                <c:ptCount val="6"/>
                <c:pt idx="0">
                  <c:v>2022</c:v>
                </c:pt>
                <c:pt idx="1">
                  <c:v>2023</c:v>
                </c:pt>
                <c:pt idx="2">
                  <c:v>2024</c:v>
                </c:pt>
                <c:pt idx="3">
                  <c:v>2025</c:v>
                </c:pt>
                <c:pt idx="4">
                  <c:v>2026</c:v>
                </c:pt>
                <c:pt idx="5">
                  <c:v>2027</c:v>
                </c:pt>
              </c:numCache>
            </c:numRef>
          </c:cat>
          <c:val>
            <c:numRef>
              <c:f>Лист1!$A$3:$F$3</c:f>
              <c:numCache>
                <c:formatCode>General</c:formatCode>
                <c:ptCount val="6"/>
                <c:pt idx="0">
                  <c:v>118373.2</c:v>
                </c:pt>
                <c:pt idx="1">
                  <c:v>121611.9</c:v>
                </c:pt>
                <c:pt idx="2">
                  <c:v>121853.5</c:v>
                </c:pt>
                <c:pt idx="3">
                  <c:v>121864.1</c:v>
                </c:pt>
                <c:pt idx="4">
                  <c:v>121864.1</c:v>
                </c:pt>
                <c:pt idx="5">
                  <c:v>121864.1</c:v>
                </c:pt>
              </c:numCache>
            </c:numRef>
          </c:val>
          <c:extLst>
            <c:ext xmlns:c16="http://schemas.microsoft.com/office/drawing/2014/chart" uri="{C3380CC4-5D6E-409C-BE32-E72D297353CC}">
              <c16:uniqueId val="{00000000-7046-4E9D-927B-4EB93741C94E}"/>
            </c:ext>
          </c:extLst>
        </c:ser>
        <c:dLbls>
          <c:showLegendKey val="0"/>
          <c:showVal val="0"/>
          <c:showCatName val="0"/>
          <c:showSerName val="0"/>
          <c:showPercent val="0"/>
          <c:showBubbleSize val="0"/>
        </c:dLbls>
        <c:gapWidth val="150"/>
        <c:axId val="106781312"/>
        <c:axId val="107034112"/>
      </c:barChart>
      <c:catAx>
        <c:axId val="106781312"/>
        <c:scaling>
          <c:orientation val="minMax"/>
        </c:scaling>
        <c:delete val="0"/>
        <c:axPos val="b"/>
        <c:numFmt formatCode="General" sourceLinked="1"/>
        <c:majorTickMark val="out"/>
        <c:minorTickMark val="none"/>
        <c:tickLblPos val="nextTo"/>
        <c:crossAx val="107034112"/>
        <c:crosses val="autoZero"/>
        <c:auto val="1"/>
        <c:lblAlgn val="ctr"/>
        <c:lblOffset val="100"/>
        <c:noMultiLvlLbl val="0"/>
      </c:catAx>
      <c:valAx>
        <c:axId val="107034112"/>
        <c:scaling>
          <c:orientation val="minMax"/>
        </c:scaling>
        <c:delete val="1"/>
        <c:axPos val="l"/>
        <c:numFmt formatCode="General" sourceLinked="1"/>
        <c:majorTickMark val="out"/>
        <c:minorTickMark val="none"/>
        <c:tickLblPos val="nextTo"/>
        <c:crossAx val="106781312"/>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pPr>
        <a:effectLst/>
        <a:scene3d>
          <a:camera prst="orthographicFront"/>
          <a:lightRig rig="threePt" dir="t"/>
        </a:scene3d>
        <a:sp3d prstMaterial="dkEdge"/>
      </c:spPr>
    </c:sideWall>
    <c:backWall>
      <c:thickness val="0"/>
      <c:spPr>
        <a:effectLst/>
        <a:scene3d>
          <a:camera prst="orthographicFront"/>
          <a:lightRig rig="threePt" dir="t"/>
        </a:scene3d>
        <a:sp3d prstMaterial="dkEdge"/>
      </c:spPr>
    </c:backWall>
    <c:plotArea>
      <c:layout/>
      <c:bar3DChart>
        <c:barDir val="col"/>
        <c:grouping val="stacked"/>
        <c:varyColors val="0"/>
        <c:ser>
          <c:idx val="0"/>
          <c:order val="0"/>
          <c:tx>
            <c:strRef>
              <c:f>Лист1!$B$1</c:f>
              <c:strCache>
                <c:ptCount val="1"/>
                <c:pt idx="0">
                  <c:v>Доходы бюджета </c:v>
                </c:pt>
              </c:strCache>
            </c:strRef>
          </c:tx>
          <c:spPr>
            <a:effectLst>
              <a:outerShdw blurRad="50800" dist="520700" dir="5280000" sx="30000" sy="30000" algn="ctr" rotWithShape="0">
                <a:srgbClr val="000000">
                  <a:alpha val="43137"/>
                </a:srgbClr>
              </a:outerShdw>
            </a:effectLst>
            <a:scene3d>
              <a:camera prst="orthographicFront"/>
              <a:lightRig rig="threePt" dir="t"/>
            </a:scene3d>
            <a:sp3d prstMaterial="metal"/>
          </c:spPr>
          <c:invertIfNegative val="0"/>
          <c:dLbls>
            <c:dLbl>
              <c:idx val="0"/>
              <c:layout>
                <c:manualLayout>
                  <c:x val="-2.8308563340410475E-3"/>
                  <c:y val="3.81511371973587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D-4A88-9367-2E91CC8E712A}"/>
                </c:ext>
              </c:extLst>
            </c:dLbl>
            <c:dLbl>
              <c:idx val="1"/>
              <c:layout>
                <c:manualLayout>
                  <c:x val="1.6277423920736021E-2"/>
                  <c:y val="-0.11738811445341164"/>
                </c:manualLayout>
              </c:layout>
              <c:tx>
                <c:rich>
                  <a:bodyPr/>
                  <a:lstStyle/>
                  <a:p>
                    <a:pPr>
                      <a:defRPr/>
                    </a:pPr>
                    <a:r>
                      <a:rPr lang="en-US" dirty="0" smtClean="0"/>
                      <a:t>2 008 129,8</a:t>
                    </a:r>
                    <a:endParaRPr lang="en-US" dirty="0"/>
                  </a:p>
                </c:rich>
              </c:tx>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AB-40CB-8731-E702FE23DB6D}"/>
                </c:ext>
              </c:extLst>
            </c:dLbl>
            <c:spPr>
              <a:noFill/>
              <a:ln w="25348">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2023год</c:v>
                </c:pt>
                <c:pt idx="1">
                  <c:v>2024 год</c:v>
                </c:pt>
                <c:pt idx="2">
                  <c:v>2025 год</c:v>
                </c:pt>
                <c:pt idx="3">
                  <c:v>2026 год</c:v>
                </c:pt>
              </c:strCache>
            </c:strRef>
          </c:cat>
          <c:val>
            <c:numRef>
              <c:f>Лист1!$B$2:$B$5</c:f>
              <c:numCache>
                <c:formatCode>#,##0.0</c:formatCode>
                <c:ptCount val="4"/>
                <c:pt idx="0">
                  <c:v>2008129.8</c:v>
                </c:pt>
                <c:pt idx="1">
                  <c:v>2059462.7</c:v>
                </c:pt>
                <c:pt idx="2">
                  <c:v>2370825.7999999998</c:v>
                </c:pt>
                <c:pt idx="3">
                  <c:v>3857253.6</c:v>
                </c:pt>
              </c:numCache>
            </c:numRef>
          </c:val>
          <c:extLst>
            <c:ext xmlns:c16="http://schemas.microsoft.com/office/drawing/2014/chart" uri="{C3380CC4-5D6E-409C-BE32-E72D297353CC}">
              <c16:uniqueId val="{00000001-ABAB-40CB-8731-E702FE23DB6D}"/>
            </c:ext>
          </c:extLst>
        </c:ser>
        <c:dLbls>
          <c:showLegendKey val="0"/>
          <c:showVal val="0"/>
          <c:showCatName val="0"/>
          <c:showSerName val="0"/>
          <c:showPercent val="0"/>
          <c:showBubbleSize val="0"/>
        </c:dLbls>
        <c:gapWidth val="133"/>
        <c:gapDepth val="83"/>
        <c:shape val="cylinder"/>
        <c:axId val="206562048"/>
        <c:axId val="206563584"/>
        <c:axId val="0"/>
      </c:bar3DChart>
      <c:catAx>
        <c:axId val="206562048"/>
        <c:scaling>
          <c:orientation val="minMax"/>
        </c:scaling>
        <c:delete val="0"/>
        <c:axPos val="b"/>
        <c:numFmt formatCode="General" sourceLinked="1"/>
        <c:majorTickMark val="out"/>
        <c:minorTickMark val="none"/>
        <c:tickLblPos val="nextTo"/>
        <c:crossAx val="206563584"/>
        <c:crosses val="autoZero"/>
        <c:auto val="1"/>
        <c:lblAlgn val="ctr"/>
        <c:lblOffset val="100"/>
        <c:noMultiLvlLbl val="0"/>
      </c:catAx>
      <c:valAx>
        <c:axId val="206563584"/>
        <c:scaling>
          <c:orientation val="minMax"/>
        </c:scaling>
        <c:delete val="0"/>
        <c:axPos val="l"/>
        <c:majorGridlines/>
        <c:numFmt formatCode="#,##0.0" sourceLinked="1"/>
        <c:majorTickMark val="out"/>
        <c:minorTickMark val="none"/>
        <c:tickLblPos val="nextTo"/>
        <c:crossAx val="206562048"/>
        <c:crosses val="autoZero"/>
        <c:crossBetween val="between"/>
      </c:valAx>
      <c:spPr>
        <a:noFill/>
        <a:ln w="25348">
          <a:noFill/>
        </a:ln>
        <a:effectLst>
          <a:outerShdw blurRad="50800" dist="50800" dir="7560000" algn="ctr" rotWithShape="0">
            <a:srgbClr val="000000">
              <a:alpha val="43137"/>
            </a:srgbClr>
          </a:outerShdw>
        </a:effectLst>
      </c:spPr>
    </c:plotArea>
    <c:plotVisOnly val="1"/>
    <c:dispBlanksAs val="zero"/>
    <c:showDLblsOverMax val="0"/>
  </c:chart>
  <c:txPr>
    <a:bodyPr/>
    <a:lstStyle/>
    <a:p>
      <a:pPr>
        <a:defRPr sz="1793"/>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6.1776582496114285E-2"/>
          <c:y val="0.18565450036977421"/>
          <c:w val="0.54415375520457854"/>
          <c:h val="0.74499557721030729"/>
        </c:manualLayout>
      </c:layout>
      <c:pie3DChart>
        <c:varyColors val="1"/>
        <c:ser>
          <c:idx val="0"/>
          <c:order val="0"/>
          <c:tx>
            <c:strRef>
              <c:f>Лист1!$B$1</c:f>
              <c:strCache>
                <c:ptCount val="1"/>
                <c:pt idx="0">
                  <c:v>Структура налоговых доходов</c:v>
                </c:pt>
              </c:strCache>
            </c:strRef>
          </c:tx>
          <c:spPr>
            <a:effectLst>
              <a:outerShdw blurRad="50800" dist="50800" dir="5400000" sx="43000" sy="43000" algn="ctr" rotWithShape="0">
                <a:srgbClr val="000000">
                  <a:alpha val="43137"/>
                </a:srgbClr>
              </a:outerShdw>
            </a:effectLst>
          </c:spPr>
          <c:dPt>
            <c:idx val="0"/>
            <c:bubble3D val="0"/>
            <c:spPr>
              <a:effectLst>
                <a:outerShdw blurRad="50800" dist="50800" dir="5400000" sx="75000" sy="75000" algn="ctr" rotWithShape="0">
                  <a:srgbClr val="000000">
                    <a:alpha val="43137"/>
                  </a:srgbClr>
                </a:outerShdw>
              </a:effectLst>
              <a:scene3d>
                <a:camera prst="orthographicFront"/>
                <a:lightRig rig="threePt" dir="t"/>
              </a:scene3d>
              <a:sp3d prstMaterial="dkEdge"/>
            </c:spPr>
            <c:extLst>
              <c:ext xmlns:c16="http://schemas.microsoft.com/office/drawing/2014/chart" uri="{C3380CC4-5D6E-409C-BE32-E72D297353CC}">
                <c16:uniqueId val="{00000000-19C7-4375-B32D-CD0FC8CAA023}"/>
              </c:ext>
            </c:extLst>
          </c:dPt>
          <c:dPt>
            <c:idx val="1"/>
            <c:bubble3D val="0"/>
            <c:extLst>
              <c:ext xmlns:c16="http://schemas.microsoft.com/office/drawing/2014/chart" uri="{C3380CC4-5D6E-409C-BE32-E72D297353CC}">
                <c16:uniqueId val="{00000001-19C7-4375-B32D-CD0FC8CAA023}"/>
              </c:ext>
            </c:extLst>
          </c:dPt>
          <c:dPt>
            <c:idx val="2"/>
            <c:bubble3D val="0"/>
            <c:extLst>
              <c:ext xmlns:c16="http://schemas.microsoft.com/office/drawing/2014/chart" uri="{C3380CC4-5D6E-409C-BE32-E72D297353CC}">
                <c16:uniqueId val="{00000002-19C7-4375-B32D-CD0FC8CAA023}"/>
              </c:ext>
            </c:extLst>
          </c:dPt>
          <c:dPt>
            <c:idx val="3"/>
            <c:bubble3D val="0"/>
            <c:extLst>
              <c:ext xmlns:c16="http://schemas.microsoft.com/office/drawing/2014/chart" uri="{C3380CC4-5D6E-409C-BE32-E72D297353CC}">
                <c16:uniqueId val="{00000003-19C7-4375-B32D-CD0FC8CAA023}"/>
              </c:ext>
            </c:extLst>
          </c:dPt>
          <c:dLbls>
            <c:dLbl>
              <c:idx val="0"/>
              <c:layout>
                <c:manualLayout>
                  <c:x val="4.6927988367737615E-2"/>
                  <c:y val="4.23872430310852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C7-4375-B32D-CD0FC8CAA023}"/>
                </c:ext>
              </c:extLst>
            </c:dLbl>
            <c:dLbl>
              <c:idx val="1"/>
              <c:layout>
                <c:manualLayout>
                  <c:x val="-3.7935256028091419E-2"/>
                  <c:y val="-1.869075757795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C7-4375-B32D-CD0FC8CAA023}"/>
                </c:ext>
              </c:extLst>
            </c:dLbl>
            <c:dLbl>
              <c:idx val="2"/>
              <c:layout>
                <c:manualLayout>
                  <c:x val="-3.933595178245286E-2"/>
                  <c:y val="-2.3695132031148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9C7-4375-B32D-CD0FC8CAA023}"/>
                </c:ext>
              </c:extLst>
            </c:dLbl>
            <c:dLbl>
              <c:idx val="3"/>
              <c:layout>
                <c:manualLayout>
                  <c:x val="4.5784398874784572E-3"/>
                  <c:y val="-7.77480991671621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9C7-4375-B32D-CD0FC8CAA023}"/>
                </c:ext>
              </c:extLst>
            </c:dLbl>
            <c:dLbl>
              <c:idx val="4"/>
              <c:layout>
                <c:manualLayout>
                  <c:x val="7.8882965817602804E-2"/>
                  <c:y val="-5.8104145821551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1AC-4FAA-B3AF-FA7E99C11C1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76,6 %  Налог на доходы физических лиц</c:v>
                </c:pt>
                <c:pt idx="1">
                  <c:v>16,2 %  Акцизы на нефтепродукты</c:v>
                </c:pt>
                <c:pt idx="2">
                  <c:v>6,2 %  Налог на совокупный доход</c:v>
                </c:pt>
                <c:pt idx="3">
                  <c:v>0,001% Налог на имущество</c:v>
                </c:pt>
                <c:pt idx="4">
                  <c:v>0,9 %  Государственная пошлина</c:v>
                </c:pt>
              </c:strCache>
            </c:strRef>
          </c:cat>
          <c:val>
            <c:numRef>
              <c:f>Лист1!$B$2:$B$6</c:f>
              <c:numCache>
                <c:formatCode>General</c:formatCode>
                <c:ptCount val="5"/>
                <c:pt idx="0">
                  <c:v>92934.6</c:v>
                </c:pt>
                <c:pt idx="1">
                  <c:v>19682.2</c:v>
                </c:pt>
                <c:pt idx="2">
                  <c:v>7497.8</c:v>
                </c:pt>
                <c:pt idx="3">
                  <c:v>0.9</c:v>
                </c:pt>
                <c:pt idx="4" formatCode="0.0">
                  <c:v>1139.3</c:v>
                </c:pt>
              </c:numCache>
            </c:numRef>
          </c:val>
          <c:extLst>
            <c:ext xmlns:c16="http://schemas.microsoft.com/office/drawing/2014/chart" uri="{C3380CC4-5D6E-409C-BE32-E72D297353CC}">
              <c16:uniqueId val="{00000006-19C7-4375-B32D-CD0FC8CAA023}"/>
            </c:ext>
          </c:extLst>
        </c:ser>
        <c:ser>
          <c:idx val="1"/>
          <c:order val="1"/>
          <c:tx>
            <c:strRef>
              <c:f>Лист1!$C$1</c:f>
              <c:strCache>
                <c:ptCount val="1"/>
                <c:pt idx="0">
                  <c:v>Столбец1</c:v>
                </c:pt>
              </c:strCache>
            </c:strRef>
          </c:tx>
          <c:dPt>
            <c:idx val="0"/>
            <c:bubble3D val="0"/>
            <c:extLst>
              <c:ext xmlns:c16="http://schemas.microsoft.com/office/drawing/2014/chart" uri="{C3380CC4-5D6E-409C-BE32-E72D297353CC}">
                <c16:uniqueId val="{00000007-19C7-4375-B32D-CD0FC8CAA023}"/>
              </c:ext>
            </c:extLst>
          </c:dPt>
          <c:dPt>
            <c:idx val="1"/>
            <c:bubble3D val="0"/>
            <c:extLst>
              <c:ext xmlns:c16="http://schemas.microsoft.com/office/drawing/2014/chart" uri="{C3380CC4-5D6E-409C-BE32-E72D297353CC}">
                <c16:uniqueId val="{00000008-19C7-4375-B32D-CD0FC8CAA023}"/>
              </c:ext>
            </c:extLst>
          </c:dPt>
          <c:dPt>
            <c:idx val="2"/>
            <c:bubble3D val="0"/>
            <c:extLst>
              <c:ext xmlns:c16="http://schemas.microsoft.com/office/drawing/2014/chart" uri="{C3380CC4-5D6E-409C-BE32-E72D297353CC}">
                <c16:uniqueId val="{00000009-19C7-4375-B32D-CD0FC8CAA023}"/>
              </c:ext>
            </c:extLst>
          </c:dPt>
          <c:dPt>
            <c:idx val="3"/>
            <c:bubble3D val="0"/>
            <c:extLst>
              <c:ext xmlns:c16="http://schemas.microsoft.com/office/drawing/2014/chart" uri="{C3380CC4-5D6E-409C-BE32-E72D297353CC}">
                <c16:uniqueId val="{0000000A-19C7-4375-B32D-CD0FC8CAA023}"/>
              </c:ext>
            </c:extLst>
          </c:dPt>
          <c:cat>
            <c:strRef>
              <c:f>Лист1!$A$2:$A$6</c:f>
              <c:strCache>
                <c:ptCount val="5"/>
                <c:pt idx="0">
                  <c:v>76,6 %  Налог на доходы физических лиц</c:v>
                </c:pt>
                <c:pt idx="1">
                  <c:v>16,2 %  Акцизы на нефтепродукты</c:v>
                </c:pt>
                <c:pt idx="2">
                  <c:v>6,2 %  Налог на совокупный доход</c:v>
                </c:pt>
                <c:pt idx="3">
                  <c:v>0,001% Налог на имущество</c:v>
                </c:pt>
                <c:pt idx="4">
                  <c:v>0,9 %  Государственная пошлина</c:v>
                </c:pt>
              </c:strCache>
            </c:strRef>
          </c:cat>
          <c:val>
            <c:numRef>
              <c:f>Лист1!$C$2:$C$6</c:f>
              <c:numCache>
                <c:formatCode>0.0</c:formatCode>
                <c:ptCount val="5"/>
                <c:pt idx="0">
                  <c:v>76.64405862695746</c:v>
                </c:pt>
                <c:pt idx="1">
                  <c:v>16.232099677703481</c:v>
                </c:pt>
                <c:pt idx="2">
                  <c:v>6.1835077869082298</c:v>
                </c:pt>
                <c:pt idx="3" formatCode="0.000">
                  <c:v>7.4223865776859967E-4</c:v>
                </c:pt>
                <c:pt idx="4">
                  <c:v>0.93959166977307285</c:v>
                </c:pt>
              </c:numCache>
            </c:numRef>
          </c:val>
          <c:extLst>
            <c:ext xmlns:c16="http://schemas.microsoft.com/office/drawing/2014/chart" uri="{C3380CC4-5D6E-409C-BE32-E72D297353CC}">
              <c16:uniqueId val="{0000000B-19C7-4375-B32D-CD0FC8CAA023}"/>
            </c:ext>
          </c:extLst>
        </c:ser>
        <c:dLbls>
          <c:showLegendKey val="0"/>
          <c:showVal val="0"/>
          <c:showCatName val="0"/>
          <c:showSerName val="0"/>
          <c:showPercent val="0"/>
          <c:showBubbleSize val="0"/>
          <c:showLeaderLines val="1"/>
        </c:dLbls>
      </c:pie3DChart>
      <c:spPr>
        <a:noFill/>
        <a:ln w="25372">
          <a:noFill/>
        </a:ln>
      </c:spPr>
    </c:plotArea>
    <c:legend>
      <c:legendPos val="r"/>
      <c:layout>
        <c:manualLayout>
          <c:xMode val="edge"/>
          <c:yMode val="edge"/>
          <c:x val="0.61025466473158463"/>
          <c:y val="0.25119473325502822"/>
          <c:w val="0.38145088263534571"/>
          <c:h val="0.45110328059821253"/>
        </c:manualLayout>
      </c:layout>
      <c:overlay val="0"/>
      <c:txPr>
        <a:bodyPr/>
        <a:lstStyle/>
        <a:p>
          <a:pPr>
            <a:defRPr sz="1250"/>
          </a:pPr>
          <a:endParaRPr lang="ru-RU"/>
        </a:p>
      </c:txPr>
    </c:legend>
    <c:plotVisOnly val="1"/>
    <c:dispBlanksAs val="zero"/>
    <c:showDLblsOverMax val="0"/>
  </c:chart>
  <c:txPr>
    <a:bodyPr/>
    <a:lstStyle/>
    <a:p>
      <a:pPr>
        <a:defRPr sz="1798"/>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налоговых доходов</c:v>
                </c:pt>
              </c:strCache>
            </c:strRef>
          </c:tx>
          <c:spPr>
            <a:effectLst>
              <a:outerShdw blurRad="50800" dist="609600" sx="47000" sy="47000" algn="ctr" rotWithShape="0">
                <a:srgbClr val="000000">
                  <a:alpha val="0"/>
                </a:srgbClr>
              </a:outerShdw>
            </a:effectLst>
            <a:scene3d>
              <a:camera prst="orthographicFront"/>
              <a:lightRig rig="threePt" dir="t"/>
            </a:scene3d>
            <a:sp3d prstMaterial="matte"/>
          </c:spPr>
          <c:invertIfNegative val="0"/>
          <c:dLbls>
            <c:dLbl>
              <c:idx val="0"/>
              <c:layout>
                <c:manualLayout>
                  <c:x val="1.1323425336164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E0-45BD-860F-6E2C6D343B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63645.1</c:v>
                </c:pt>
                <c:pt idx="1">
                  <c:v>63813.599999999999</c:v>
                </c:pt>
                <c:pt idx="2" formatCode="General">
                  <c:v>66450.7</c:v>
                </c:pt>
                <c:pt idx="3" formatCode="General">
                  <c:v>121254.8</c:v>
                </c:pt>
              </c:numCache>
            </c:numRef>
          </c:val>
          <c:extLst>
            <c:ext xmlns:c16="http://schemas.microsoft.com/office/drawing/2014/chart" uri="{C3380CC4-5D6E-409C-BE32-E72D297353CC}">
              <c16:uniqueId val="{00000001-199B-431F-B47F-D192459EE78E}"/>
            </c:ext>
          </c:extLst>
        </c:ser>
        <c:dLbls>
          <c:showLegendKey val="0"/>
          <c:showVal val="1"/>
          <c:showCatName val="0"/>
          <c:showSerName val="0"/>
          <c:showPercent val="0"/>
          <c:showBubbleSize val="0"/>
        </c:dLbls>
        <c:gapWidth val="133"/>
        <c:gapDepth val="37"/>
        <c:shape val="cylinder"/>
        <c:axId val="206408704"/>
        <c:axId val="218392832"/>
        <c:axId val="0"/>
      </c:bar3DChart>
      <c:catAx>
        <c:axId val="206408704"/>
        <c:scaling>
          <c:orientation val="minMax"/>
        </c:scaling>
        <c:delete val="0"/>
        <c:axPos val="b"/>
        <c:numFmt formatCode="General" sourceLinked="1"/>
        <c:majorTickMark val="out"/>
        <c:minorTickMark val="none"/>
        <c:tickLblPos val="nextTo"/>
        <c:crossAx val="218392832"/>
        <c:crosses val="autoZero"/>
        <c:auto val="1"/>
        <c:lblAlgn val="ctr"/>
        <c:lblOffset val="100"/>
        <c:noMultiLvlLbl val="0"/>
      </c:catAx>
      <c:valAx>
        <c:axId val="218392832"/>
        <c:scaling>
          <c:orientation val="minMax"/>
        </c:scaling>
        <c:delete val="0"/>
        <c:axPos val="l"/>
        <c:majorGridlines/>
        <c:numFmt formatCode="0.0" sourceLinked="1"/>
        <c:majorTickMark val="out"/>
        <c:minorTickMark val="none"/>
        <c:tickLblPos val="nextTo"/>
        <c:crossAx val="206408704"/>
        <c:crosses val="autoZero"/>
        <c:crossBetween val="between"/>
      </c:valAx>
      <c:spPr>
        <a:noFill/>
        <a:ln w="25364">
          <a:noFill/>
        </a:ln>
      </c:spPr>
    </c:plotArea>
    <c:plotVisOnly val="1"/>
    <c:dispBlanksAs val="zero"/>
    <c:showDLblsOverMax val="0"/>
  </c:chart>
  <c:txPr>
    <a:bodyPr/>
    <a:lstStyle/>
    <a:p>
      <a:pPr>
        <a:defRPr sz="1797"/>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990443073596691"/>
          <c:y val="4.3194085363899876E-2"/>
        </c:manualLayout>
      </c:layout>
      <c:overlay val="0"/>
      <c:txPr>
        <a:bodyPr/>
        <a:lstStyle/>
        <a:p>
          <a:pPr>
            <a:defRPr sz="2000"/>
          </a:pPr>
          <a:endParaRPr lang="ru-RU"/>
        </a:p>
      </c:tx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2.293829513349048E-2"/>
          <c:y val="0.17927962003525338"/>
          <c:w val="0.48693750929839158"/>
          <c:h val="0.67056936641804177"/>
        </c:manualLayout>
      </c:layout>
      <c:pie3DChart>
        <c:varyColors val="1"/>
        <c:ser>
          <c:idx val="0"/>
          <c:order val="0"/>
          <c:tx>
            <c:strRef>
              <c:f>Лист1!$B$1</c:f>
              <c:strCache>
                <c:ptCount val="1"/>
                <c:pt idx="0">
                  <c:v>Структура неналоговых доходов</c:v>
                </c:pt>
              </c:strCache>
            </c:strRef>
          </c:tx>
          <c:explosion val="2"/>
          <c:dPt>
            <c:idx val="0"/>
            <c:bubble3D val="0"/>
            <c:spPr>
              <a:scene3d>
                <a:camera prst="orthographicFront"/>
                <a:lightRig rig="threePt" dir="t"/>
              </a:scene3d>
              <a:sp3d prstMaterial="dkEdge"/>
            </c:spPr>
            <c:extLst>
              <c:ext xmlns:c16="http://schemas.microsoft.com/office/drawing/2014/chart" uri="{C3380CC4-5D6E-409C-BE32-E72D297353CC}">
                <c16:uniqueId val="{00000000-AE33-464F-ACD0-DDF3F1D08FAE}"/>
              </c:ext>
            </c:extLst>
          </c:dPt>
          <c:dPt>
            <c:idx val="1"/>
            <c:bubble3D val="0"/>
            <c:extLst>
              <c:ext xmlns:c16="http://schemas.microsoft.com/office/drawing/2014/chart" uri="{C3380CC4-5D6E-409C-BE32-E72D297353CC}">
                <c16:uniqueId val="{00000001-AE33-464F-ACD0-DDF3F1D08FAE}"/>
              </c:ext>
            </c:extLst>
          </c:dPt>
          <c:dLbls>
            <c:dLbl>
              <c:idx val="0"/>
              <c:layout>
                <c:manualLayout>
                  <c:x val="2.4608388919537924E-3"/>
                  <c:y val="-9.57125797895720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33-464F-ACD0-DDF3F1D08FAE}"/>
                </c:ext>
              </c:extLst>
            </c:dLbl>
            <c:dLbl>
              <c:idx val="1"/>
              <c:layout>
                <c:manualLayout>
                  <c:x val="-2.4026558782063123E-2"/>
                  <c:y val="-3.952625772566408E-2"/>
                </c:manualLayout>
              </c:layout>
              <c:spPr>
                <a:noFill/>
                <a:ln>
                  <a:noFill/>
                </a:ln>
                <a:effectLst/>
              </c:spPr>
              <c:txPr>
                <a:bodyPr wrap="square" lIns="38100" tIns="19050" rIns="38100" bIns="19050" anchor="ctr">
                  <a:no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1160706822475203E-2"/>
                      <c:h val="3.3771044138698664E-2"/>
                    </c:manualLayout>
                  </c15:layout>
                </c:ext>
                <c:ext xmlns:c16="http://schemas.microsoft.com/office/drawing/2014/chart" uri="{C3380CC4-5D6E-409C-BE32-E72D297353CC}">
                  <c16:uniqueId val="{00000001-AE33-464F-ACD0-DDF3F1D08FAE}"/>
                </c:ext>
              </c:extLst>
            </c:dLbl>
            <c:dLbl>
              <c:idx val="2"/>
              <c:layout>
                <c:manualLayout>
                  <c:x val="1.2624727641528886E-2"/>
                  <c:y val="1.5573320483107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4E-49DB-9DD6-181CF6246F9A}"/>
                </c:ext>
              </c:extLst>
            </c:dLbl>
            <c:dLbl>
              <c:idx val="3"/>
              <c:layout>
                <c:manualLayout>
                  <c:x val="0.14762536848499033"/>
                  <c:y val="-0.1708430794500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4E-49DB-9DD6-181CF6246F9A}"/>
                </c:ext>
              </c:extLst>
            </c:dLbl>
            <c:dLbl>
              <c:idx val="4"/>
              <c:layout>
                <c:manualLayout>
                  <c:x val="-2.0763885406043991E-3"/>
                  <c:y val="-6.9678163787747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17-489D-A2C6-CBB62CB4BDB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41,8 % Доходы от использования имущества, находящегося в гос. и мун. собственности</c:v>
                </c:pt>
                <c:pt idx="1">
                  <c:v>0,3 % Плата при пользовании природными ресурсами</c:v>
                </c:pt>
                <c:pt idx="2">
                  <c:v>0,5 % Доходы от оказания платных услуг и компенсации затрат государства</c:v>
                </c:pt>
                <c:pt idx="3">
                  <c:v>4,5 % Доходы от реализации  иного  имущества, находящегося в собственности муниципальных  районов</c:v>
                </c:pt>
                <c:pt idx="4">
                  <c:v>52,9% Штрафы, санкции, возмещение ущерба</c:v>
                </c:pt>
              </c:strCache>
            </c:strRef>
          </c:cat>
          <c:val>
            <c:numRef>
              <c:f>Лист1!$B$2:$B$6</c:f>
              <c:numCache>
                <c:formatCode>#,##0.0</c:formatCode>
                <c:ptCount val="5"/>
                <c:pt idx="0">
                  <c:v>14072.5</c:v>
                </c:pt>
                <c:pt idx="1">
                  <c:v>92.9</c:v>
                </c:pt>
                <c:pt idx="2">
                  <c:v>155.19999999999999</c:v>
                </c:pt>
                <c:pt idx="3">
                  <c:v>1516.7</c:v>
                </c:pt>
                <c:pt idx="4">
                  <c:v>17812</c:v>
                </c:pt>
              </c:numCache>
            </c:numRef>
          </c:val>
          <c:extLst>
            <c:ext xmlns:c16="http://schemas.microsoft.com/office/drawing/2014/chart" uri="{C3380CC4-5D6E-409C-BE32-E72D297353CC}">
              <c16:uniqueId val="{00000003-AE33-464F-ACD0-DDF3F1D08FAE}"/>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4-AE33-464F-ACD0-DDF3F1D08FAE}"/>
              </c:ext>
            </c:extLst>
          </c:dPt>
          <c:dPt>
            <c:idx val="1"/>
            <c:bubble3D val="0"/>
            <c:extLst>
              <c:ext xmlns:c16="http://schemas.microsoft.com/office/drawing/2014/chart" uri="{C3380CC4-5D6E-409C-BE32-E72D297353CC}">
                <c16:uniqueId val="{00000005-AE33-464F-ACD0-DDF3F1D08FAE}"/>
              </c:ext>
            </c:extLst>
          </c:dPt>
          <c:cat>
            <c:strRef>
              <c:f>Лист1!$A$2:$A$6</c:f>
              <c:strCache>
                <c:ptCount val="5"/>
                <c:pt idx="0">
                  <c:v>41,8 % Доходы от использования имущества, находящегося в гос. и мун. собственности</c:v>
                </c:pt>
                <c:pt idx="1">
                  <c:v>0,3 % Плата при пользовании природными ресурсами</c:v>
                </c:pt>
                <c:pt idx="2">
                  <c:v>0,5 % Доходы от оказания платных услуг и компенсации затрат государства</c:v>
                </c:pt>
                <c:pt idx="3">
                  <c:v>4,5 % Доходы от реализации  иного  имущества, находящегося в собственности муниципальных  районов</c:v>
                </c:pt>
                <c:pt idx="4">
                  <c:v>52,9% Штрафы, санкции, возмещение ущерба</c:v>
                </c:pt>
              </c:strCache>
            </c:strRef>
          </c:cat>
          <c:val>
            <c:numRef>
              <c:f>Лист1!$C$2:$C$6</c:f>
              <c:numCache>
                <c:formatCode>0.0</c:formatCode>
                <c:ptCount val="5"/>
                <c:pt idx="0">
                  <c:v>41.821078001622617</c:v>
                </c:pt>
                <c:pt idx="1">
                  <c:v>0.27608300915620831</c:v>
                </c:pt>
                <c:pt idx="2">
                  <c:v>0.46122801960219079</c:v>
                </c:pt>
                <c:pt idx="3">
                  <c:v>4.5073745962025953</c:v>
                </c:pt>
                <c:pt idx="4">
                  <c:v>52.934236373416375</c:v>
                </c:pt>
              </c:numCache>
            </c:numRef>
          </c:val>
          <c:extLst>
            <c:ext xmlns:c16="http://schemas.microsoft.com/office/drawing/2014/chart" uri="{C3380CC4-5D6E-409C-BE32-E72D297353CC}">
              <c16:uniqueId val="{00000007-AE33-464F-ACD0-DDF3F1D08FAE}"/>
            </c:ext>
          </c:extLst>
        </c:ser>
        <c:dLbls>
          <c:showLegendKey val="0"/>
          <c:showVal val="0"/>
          <c:showCatName val="0"/>
          <c:showSerName val="0"/>
          <c:showPercent val="0"/>
          <c:showBubbleSize val="0"/>
          <c:showLeaderLines val="1"/>
        </c:dLbls>
      </c:pie3DChart>
      <c:spPr>
        <a:noFill/>
        <a:ln w="25373">
          <a:noFill/>
        </a:ln>
      </c:spPr>
    </c:plotArea>
    <c:legend>
      <c:legendPos val="r"/>
      <c:layout>
        <c:manualLayout>
          <c:xMode val="edge"/>
          <c:yMode val="edge"/>
          <c:x val="0.57031757972928532"/>
          <c:y val="0.23120739551479635"/>
          <c:w val="0.42685156393667351"/>
          <c:h val="0.56873578806293057"/>
        </c:manualLayout>
      </c:layout>
      <c:overlay val="0"/>
      <c:txPr>
        <a:bodyPr/>
        <a:lstStyle/>
        <a:p>
          <a:pPr>
            <a:defRPr sz="1400" baseline="0"/>
          </a:pPr>
          <a:endParaRPr lang="ru-RU"/>
        </a:p>
      </c:txPr>
    </c:legend>
    <c:plotVisOnly val="1"/>
    <c:dispBlanksAs val="zero"/>
    <c:showDLblsOverMax val="0"/>
  </c:chart>
  <c:txPr>
    <a:bodyPr/>
    <a:lstStyle/>
    <a:p>
      <a:pPr>
        <a:defRPr sz="1796"/>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неналоговых доходов</c:v>
                </c:pt>
              </c:strCache>
            </c:strRef>
          </c:tx>
          <c:spPr>
            <a:effectLst>
              <a:outerShdw dist="50800" dir="9660000" sx="60000" sy="60000" algn="ctr" rotWithShape="0">
                <a:srgbClr val="000000">
                  <a:alpha val="43137"/>
                </a:srgbClr>
              </a:outerShdw>
            </a:effectLst>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formatCode="General">
                  <c:v>13912.9</c:v>
                </c:pt>
                <c:pt idx="1">
                  <c:v>20755.400000000001</c:v>
                </c:pt>
                <c:pt idx="2" formatCode="General">
                  <c:v>13541.5</c:v>
                </c:pt>
                <c:pt idx="3" formatCode="General">
                  <c:v>33649.300000000003</c:v>
                </c:pt>
              </c:numCache>
            </c:numRef>
          </c:val>
          <c:extLst>
            <c:ext xmlns:c16="http://schemas.microsoft.com/office/drawing/2014/chart" uri="{C3380CC4-5D6E-409C-BE32-E72D297353CC}">
              <c16:uniqueId val="{00000000-AEEE-437C-8B35-C210DA6B4A98}"/>
            </c:ext>
          </c:extLst>
        </c:ser>
        <c:dLbls>
          <c:showLegendKey val="0"/>
          <c:showVal val="0"/>
          <c:showCatName val="0"/>
          <c:showSerName val="0"/>
          <c:showPercent val="0"/>
          <c:showBubbleSize val="0"/>
        </c:dLbls>
        <c:gapWidth val="135"/>
        <c:gapDepth val="57"/>
        <c:shape val="cylinder"/>
        <c:axId val="222397952"/>
        <c:axId val="222399872"/>
        <c:axId val="0"/>
      </c:bar3DChart>
      <c:catAx>
        <c:axId val="222397952"/>
        <c:scaling>
          <c:orientation val="minMax"/>
        </c:scaling>
        <c:delete val="0"/>
        <c:axPos val="b"/>
        <c:numFmt formatCode="General" sourceLinked="1"/>
        <c:majorTickMark val="out"/>
        <c:minorTickMark val="none"/>
        <c:tickLblPos val="nextTo"/>
        <c:crossAx val="222399872"/>
        <c:crosses val="autoZero"/>
        <c:auto val="1"/>
        <c:lblAlgn val="ctr"/>
        <c:lblOffset val="100"/>
        <c:noMultiLvlLbl val="0"/>
      </c:catAx>
      <c:valAx>
        <c:axId val="222399872"/>
        <c:scaling>
          <c:orientation val="minMax"/>
        </c:scaling>
        <c:delete val="0"/>
        <c:axPos val="l"/>
        <c:majorGridlines/>
        <c:numFmt formatCode="General" sourceLinked="1"/>
        <c:majorTickMark val="out"/>
        <c:minorTickMark val="none"/>
        <c:tickLblPos val="nextTo"/>
        <c:crossAx val="222397952"/>
        <c:crosses val="autoZero"/>
        <c:crossBetween val="between"/>
      </c:valAx>
      <c:spPr>
        <a:noFill/>
        <a:ln w="25360">
          <a:noFill/>
        </a:ln>
      </c:spPr>
    </c:plotArea>
    <c:plotVisOnly val="1"/>
    <c:dispBlanksAs val="zero"/>
    <c:showDLblsOverMax val="0"/>
  </c:chart>
  <c:txPr>
    <a:bodyPr/>
    <a:lstStyle/>
    <a:p>
      <a:pPr>
        <a:defRPr sz="1717"/>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ru-RU"/>
        </a:p>
      </c:txPr>
    </c:title>
    <c:autoTitleDeleted val="0"/>
    <c:view3D>
      <c:rotX val="30"/>
      <c:rotY val="1"/>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503627004543373E-2"/>
          <c:y val="0.14656152662790706"/>
          <c:w val="0.56041381735469242"/>
          <c:h val="0.78665536038764383"/>
        </c:manualLayout>
      </c:layout>
      <c:pie3DChart>
        <c:varyColors val="1"/>
        <c:ser>
          <c:idx val="0"/>
          <c:order val="0"/>
          <c:tx>
            <c:strRef>
              <c:f>Лист1!$B$1</c:f>
              <c:strCache>
                <c:ptCount val="1"/>
                <c:pt idx="0">
                  <c:v>Структура безвозмездных поступлений</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0-53E3-420A-BF3D-F607D7DE7621}"/>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53E3-420A-BF3D-F607D7DE7621}"/>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2-53E3-420A-BF3D-F607D7DE7621}"/>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53E3-420A-BF3D-F607D7DE7621}"/>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6-F0D0-4237-9369-52BC6926D2A1}"/>
              </c:ext>
            </c:extLst>
          </c:dPt>
          <c:dLbls>
            <c:dLbl>
              <c:idx val="4"/>
              <c:delete val="1"/>
              <c:extLst>
                <c:ext xmlns:c15="http://schemas.microsoft.com/office/drawing/2012/chart" uri="{CE6537A1-D6FC-4f65-9D91-7224C49458BB}"/>
                <c:ext xmlns:c16="http://schemas.microsoft.com/office/drawing/2014/chart" uri="{C3380CC4-5D6E-409C-BE32-E72D297353CC}">
                  <c16:uniqueId val="{00000006-F0D0-4237-9369-52BC6926D2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Лист1!$A$2:$A$6</c:f>
              <c:strCache>
                <c:ptCount val="5"/>
                <c:pt idx="0">
                  <c:v>40,26 % Дотации бюджетам бюджетной системы   Российской Федерации </c:v>
                </c:pt>
                <c:pt idx="1">
                  <c:v>31,14 % Субвенции бюджетам муниуипальных районов</c:v>
                </c:pt>
                <c:pt idx="2">
                  <c:v>27,19 % Субсидии бюджетам муниуипальных районов</c:v>
                </c:pt>
                <c:pt idx="3">
                  <c:v>1,28 % Иные межбюджетные трансферты</c:v>
                </c:pt>
                <c:pt idx="4">
                  <c:v>0,13%Возврат остатков субсидий,субвенций и иных межбюджетных трансфертов</c:v>
                </c:pt>
              </c:strCache>
            </c:strRef>
          </c:cat>
          <c:val>
            <c:numRef>
              <c:f>Лист1!$B$2:$B$6</c:f>
              <c:numCache>
                <c:formatCode>#,##0.00</c:formatCode>
                <c:ptCount val="5"/>
                <c:pt idx="0">
                  <c:v>1013501.5</c:v>
                </c:pt>
                <c:pt idx="1">
                  <c:v>784027.8</c:v>
                </c:pt>
                <c:pt idx="2">
                  <c:v>684473.6</c:v>
                </c:pt>
                <c:pt idx="3">
                  <c:v>32338.6</c:v>
                </c:pt>
                <c:pt idx="4">
                  <c:v>3307.7</c:v>
                </c:pt>
              </c:numCache>
            </c:numRef>
          </c:val>
          <c:extLst>
            <c:ext xmlns:c16="http://schemas.microsoft.com/office/drawing/2014/chart" uri="{C3380CC4-5D6E-409C-BE32-E72D297353CC}">
              <c16:uniqueId val="{00000004-53E3-420A-BF3D-F607D7DE7621}"/>
            </c:ext>
          </c:extLst>
        </c:ser>
        <c:dLbls>
          <c:showLegendKey val="0"/>
          <c:showVal val="0"/>
          <c:showCatName val="0"/>
          <c:showSerName val="0"/>
          <c:showPercent val="0"/>
          <c:showBubbleSize val="0"/>
          <c:showLeaderLines val="1"/>
        </c:dLbls>
        <c:extLst>
          <c:ext xmlns:c15="http://schemas.microsoft.com/office/drawing/2012/chart" uri="{02D57815-91ED-43cb-92C2-25804820EDAC}">
            <c15:filteredPieSeries>
              <c15:ser>
                <c:idx val="1"/>
                <c:order val="1"/>
                <c:tx>
                  <c:strRef>
                    <c:extLst>
                      <c:ext uri="{02D57815-91ED-43cb-92C2-25804820EDAC}">
                        <c15:formulaRef>
                          <c15:sqref>Лист1!$C$1</c15:sqref>
                        </c15:formulaRef>
                      </c:ext>
                    </c:extLst>
                    <c:strCache>
                      <c:ptCount val="1"/>
                      <c:pt idx="0">
                        <c:v>%</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53E3-420A-BF3D-F607D7DE7621}"/>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6-53E3-420A-BF3D-F607D7DE7621}"/>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53E3-420A-BF3D-F607D7DE7621}"/>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63C1-4156-9202-8B186213ACC9}"/>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3-63C1-4156-9202-8B186213ACC9}"/>
                    </c:ext>
                  </c:extLst>
                </c:dPt>
                <c:cat>
                  <c:strRef>
                    <c:extLst>
                      <c:ext uri="{02D57815-91ED-43cb-92C2-25804820EDAC}">
                        <c15:formulaRef>
                          <c15:sqref>Лист1!$A$2:$A$6</c15:sqref>
                        </c15:formulaRef>
                      </c:ext>
                    </c:extLst>
                    <c:strCache>
                      <c:ptCount val="5"/>
                      <c:pt idx="0">
                        <c:v>40,26 % Дотации бюджетам бюджетной системы   Российской Федерации </c:v>
                      </c:pt>
                      <c:pt idx="1">
                        <c:v>31,14 % Субвенции бюджетам муниуипальных районов</c:v>
                      </c:pt>
                      <c:pt idx="2">
                        <c:v>27,19 % Субсидии бюджетам муниуипальных районов</c:v>
                      </c:pt>
                      <c:pt idx="3">
                        <c:v>1,28 % Иные межбюджетные трансферты</c:v>
                      </c:pt>
                      <c:pt idx="4">
                        <c:v>0,13%Возврат остатков субсидий,субвенций и иных межбюджетных трансфертов</c:v>
                      </c:pt>
                    </c:strCache>
                  </c:strRef>
                </c:cat>
                <c:val>
                  <c:numRef>
                    <c:extLst>
                      <c:ext uri="{02D57815-91ED-43cb-92C2-25804820EDAC}">
                        <c15:formulaRef>
                          <c15:sqref>Лист1!$C$2:$C$6</c15:sqref>
                        </c15:formulaRef>
                      </c:ext>
                    </c:extLst>
                    <c:numCache>
                      <c:formatCode>0.00</c:formatCode>
                      <c:ptCount val="5"/>
                      <c:pt idx="0">
                        <c:v>40.255866464636931</c:v>
                      </c:pt>
                      <c:pt idx="1">
                        <c:v>31.141264636868392</c:v>
                      </c:pt>
                      <c:pt idx="2">
                        <c:v>27.187012392353942</c:v>
                      </c:pt>
                      <c:pt idx="3">
                        <c:v>1.284476010398907</c:v>
                      </c:pt>
                      <c:pt idx="4">
                        <c:v>0.13138049574182134</c:v>
                      </c:pt>
                    </c:numCache>
                  </c:numRef>
                </c:val>
                <c:extLst>
                  <c:ext xmlns:c16="http://schemas.microsoft.com/office/drawing/2014/chart" uri="{C3380CC4-5D6E-409C-BE32-E72D297353CC}">
                    <c16:uniqueId val="{00000008-53E3-420A-BF3D-F607D7DE7621}"/>
                  </c:ext>
                </c:extLst>
              </c15:ser>
            </c15:filteredPieSeries>
          </c:ext>
        </c:extLst>
      </c:pie3DChart>
      <c:spPr>
        <a:noFill/>
        <a:ln>
          <a:noFill/>
        </a:ln>
        <a:effectLst/>
      </c:spPr>
    </c:plotArea>
    <c:legend>
      <c:legendPos val="r"/>
      <c:legendEntry>
        <c:idx val="4"/>
        <c:delete val="1"/>
      </c:legendEntry>
      <c:layout>
        <c:manualLayout>
          <c:xMode val="edge"/>
          <c:yMode val="edge"/>
          <c:x val="0.68713353834183455"/>
          <c:y val="0.13717641603094261"/>
          <c:w val="0.30841263521337803"/>
          <c:h val="0.80247891109386649"/>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ln>
                <a:noFill/>
              </a:ln>
              <a:solidFill>
                <a:schemeClr val="dk1">
                  <a:lumMod val="65000"/>
                  <a:lumOff val="35000"/>
                </a:schemeClr>
              </a:solidFill>
              <a:latin typeface="+mn-lt"/>
              <a:ea typeface="+mn-ea"/>
              <a:cs typeface="+mn-cs"/>
            </a:defRPr>
          </a:pPr>
          <a:endParaRPr lang="ru-RU"/>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manualLayout>
          <c:layoutTarget val="inner"/>
          <c:xMode val="edge"/>
          <c:yMode val="edge"/>
          <c:x val="0.1614725276595001"/>
          <c:y val="4.4139652095905035E-2"/>
          <c:w val="0.82830727009315908"/>
          <c:h val="0.85670892927685993"/>
        </c:manualLayout>
      </c:layout>
      <c:bar3DChart>
        <c:barDir val="col"/>
        <c:grouping val="stacked"/>
        <c:varyColors val="0"/>
        <c:ser>
          <c:idx val="0"/>
          <c:order val="0"/>
          <c:tx>
            <c:strRef>
              <c:f>Лист1!$B$1</c:f>
              <c:strCache>
                <c:ptCount val="1"/>
                <c:pt idx="0">
                  <c:v>Структура безвозмездных поступлений</c:v>
                </c:pt>
              </c:strCache>
            </c:strRef>
          </c:tx>
          <c:invertIfNegative val="0"/>
          <c:dPt>
            <c:idx val="1"/>
            <c:invertIfNegative val="0"/>
            <c:bubble3D val="0"/>
            <c:extLst>
              <c:ext xmlns:c16="http://schemas.microsoft.com/office/drawing/2014/chart" uri="{C3380CC4-5D6E-409C-BE32-E72D297353CC}">
                <c16:uniqueId val="{00000000-5BF4-473E-93A3-B753271EA60A}"/>
              </c:ext>
            </c:extLst>
          </c:dPt>
          <c:dLbls>
            <c:dLbl>
              <c:idx val="1"/>
              <c:layout>
                <c:manualLayout>
                  <c:x val="0"/>
                  <c:y val="-7.5412411626080131E-2"/>
                </c:manualLayout>
              </c:layout>
              <c:spPr>
                <a:noFill/>
                <a:ln w="25298">
                  <a:noFill/>
                </a:ln>
              </c:spPr>
              <c:txPr>
                <a:bodyPr wrap="square" lIns="38100" tIns="19050" rIns="38100" bIns="19050" anchor="ctr">
                  <a:sp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F4-473E-93A3-B753271EA60A}"/>
                </c:ext>
              </c:extLst>
            </c:dLbl>
            <c:spPr>
              <a:noFill/>
              <a:ln w="25298">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1741647.8</c:v>
                </c:pt>
                <c:pt idx="1">
                  <c:v>1923560.8</c:v>
                </c:pt>
                <c:pt idx="2">
                  <c:v>1979470.5</c:v>
                </c:pt>
                <c:pt idx="3">
                  <c:v>2517649.2000000002</c:v>
                </c:pt>
              </c:numCache>
            </c:numRef>
          </c:val>
          <c:extLst>
            <c:ext xmlns:c16="http://schemas.microsoft.com/office/drawing/2014/chart" uri="{C3380CC4-5D6E-409C-BE32-E72D297353CC}">
              <c16:uniqueId val="{00000001-5BF4-473E-93A3-B753271EA60A}"/>
            </c:ext>
          </c:extLst>
        </c:ser>
        <c:dLbls>
          <c:showLegendKey val="0"/>
          <c:showVal val="0"/>
          <c:showCatName val="0"/>
          <c:showSerName val="0"/>
          <c:showPercent val="0"/>
          <c:showBubbleSize val="0"/>
        </c:dLbls>
        <c:gapWidth val="146"/>
        <c:gapDepth val="91"/>
        <c:shape val="cylinder"/>
        <c:axId val="224053888"/>
        <c:axId val="224108928"/>
        <c:axId val="0"/>
      </c:bar3DChart>
      <c:catAx>
        <c:axId val="224053888"/>
        <c:scaling>
          <c:orientation val="minMax"/>
        </c:scaling>
        <c:delete val="0"/>
        <c:axPos val="b"/>
        <c:numFmt formatCode="General" sourceLinked="1"/>
        <c:majorTickMark val="out"/>
        <c:minorTickMark val="none"/>
        <c:tickLblPos val="nextTo"/>
        <c:crossAx val="224108928"/>
        <c:crosses val="autoZero"/>
        <c:auto val="1"/>
        <c:lblAlgn val="ctr"/>
        <c:lblOffset val="100"/>
        <c:noMultiLvlLbl val="0"/>
      </c:catAx>
      <c:valAx>
        <c:axId val="224108928"/>
        <c:scaling>
          <c:orientation val="minMax"/>
        </c:scaling>
        <c:delete val="0"/>
        <c:axPos val="l"/>
        <c:majorGridlines/>
        <c:numFmt formatCode="#,##0.0" sourceLinked="1"/>
        <c:majorTickMark val="out"/>
        <c:minorTickMark val="none"/>
        <c:tickLblPos val="nextTo"/>
        <c:crossAx val="224053888"/>
        <c:crosses val="autoZero"/>
        <c:crossBetween val="between"/>
      </c:valAx>
      <c:spPr>
        <a:noFill/>
        <a:ln w="25349">
          <a:noFill/>
        </a:ln>
      </c:spPr>
    </c:plotArea>
    <c:plotVisOnly val="1"/>
    <c:dispBlanksAs val="zero"/>
    <c:showDLblsOverMax val="0"/>
  </c:chart>
  <c:txPr>
    <a:bodyPr/>
    <a:lstStyle/>
    <a:p>
      <a:pPr>
        <a:defRPr sz="1652"/>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483254652898365"/>
          <c:y val="0.34828718064171116"/>
          <c:w val="0.5099320843781554"/>
          <c:h val="0.5853227836488137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plosion val="20"/>
          <c:dPt>
            <c:idx val="0"/>
            <c:bubble3D val="0"/>
            <c:spPr>
              <a:solidFill>
                <a:schemeClr val="accent1"/>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0-37E7-44BF-8030-3BCAEDA206FD}"/>
              </c:ext>
            </c:extLst>
          </c:dPt>
          <c:dPt>
            <c:idx val="1"/>
            <c:bubble3D val="0"/>
            <c:spPr>
              <a:solidFill>
                <a:schemeClr val="accent2"/>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1-37E7-44BF-8030-3BCAEDA206FD}"/>
              </c:ext>
            </c:extLst>
          </c:dPt>
          <c:dPt>
            <c:idx val="2"/>
            <c:bubble3D val="0"/>
            <c:spPr>
              <a:solidFill>
                <a:schemeClr val="accent3"/>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2-37E7-44BF-8030-3BCAEDA206FD}"/>
              </c:ext>
            </c:extLst>
          </c:dPt>
          <c:dPt>
            <c:idx val="3"/>
            <c:bubble3D val="0"/>
            <c:spPr>
              <a:solidFill>
                <a:schemeClr val="accent4"/>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3-37E7-44BF-8030-3BCAEDA206FD}"/>
              </c:ext>
            </c:extLst>
          </c:dPt>
          <c:dPt>
            <c:idx val="4"/>
            <c:bubble3D val="0"/>
            <c:spPr>
              <a:solidFill>
                <a:schemeClr val="accent5"/>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4-37E7-44BF-8030-3BCAEDA206FD}"/>
              </c:ext>
            </c:extLst>
          </c:dPt>
          <c:dPt>
            <c:idx val="5"/>
            <c:bubble3D val="0"/>
            <c:spPr>
              <a:solidFill>
                <a:schemeClr val="accent6"/>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5-37E7-44BF-8030-3BCAEDA206FD}"/>
              </c:ext>
            </c:extLst>
          </c:dPt>
          <c:dPt>
            <c:idx val="6"/>
            <c:bubble3D val="0"/>
            <c:spPr>
              <a:solidFill>
                <a:schemeClr val="accent1">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6-37E7-44BF-8030-3BCAEDA206FD}"/>
              </c:ext>
            </c:extLst>
          </c:dPt>
          <c:dPt>
            <c:idx val="7"/>
            <c:bubble3D val="0"/>
            <c:spPr>
              <a:solidFill>
                <a:schemeClr val="accent2">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7-37E7-44BF-8030-3BCAEDA206FD}"/>
              </c:ext>
            </c:extLst>
          </c:dPt>
          <c:dPt>
            <c:idx val="8"/>
            <c:bubble3D val="0"/>
            <c:spPr>
              <a:solidFill>
                <a:schemeClr val="accent3">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10-8B30-4D47-BC1E-1E0354D4607A}"/>
              </c:ext>
            </c:extLst>
          </c:dPt>
          <c:dLbls>
            <c:dLbl>
              <c:idx val="0"/>
              <c:layout>
                <c:manualLayout>
                  <c:x val="0.10126581767429166"/>
                  <c:y val="-0.2013831083187411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7609F06-FC90-4077-B3DE-39D9C2A4DE95}" type="CATEGORYNAME">
                      <a:rPr lang="ru-RU" smtClean="0"/>
                      <a:pPr>
                        <a:defRPr>
                          <a:effectLst>
                            <a:outerShdw blurRad="38100" dist="38100" dir="2700000" algn="tl">
                              <a:srgbClr val="000000">
                                <a:alpha val="43137"/>
                              </a:srgbClr>
                            </a:outerShdw>
                          </a:effectLst>
                        </a:defRPr>
                      </a:pPr>
                      <a:t>[ИМЯ КАТЕГОРИИ]</a:t>
                    </a:fld>
                    <a:r>
                      <a:rPr lang="ru-RU" baseline="0" dirty="0"/>
                      <a:t> - </a:t>
                    </a:r>
                    <a:fld id="{E3F4892E-878E-4E28-8683-F4E164C6FE40}" type="VALUE">
                      <a:rPr lang="ru-RU" baseline="0" smtClean="0"/>
                      <a:pPr>
                        <a:defRPr>
                          <a:effectLst>
                            <a:outerShdw blurRad="38100" dist="38100" dir="2700000" algn="tl">
                              <a:srgbClr val="000000">
                                <a:alpha val="43137"/>
                              </a:srgbClr>
                            </a:outerShdw>
                          </a:effectLst>
                        </a:defRPr>
                      </a:pPr>
                      <a:t>[ЗНАЧЕНИЕ]</a:t>
                    </a:fld>
                    <a:r>
                      <a:rPr lang="ru-RU" baseline="0" dirty="0"/>
                      <a:t> тыс. руб. или </a:t>
                    </a:r>
                    <a:r>
                      <a:rPr lang="ru-RU" baseline="0" dirty="0" smtClean="0"/>
                      <a:t>16,46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37E7-44BF-8030-3BCAEDA206FD}"/>
                </c:ext>
              </c:extLst>
            </c:dLbl>
            <c:dLbl>
              <c:idx val="1"/>
              <c:layout>
                <c:manualLayout>
                  <c:x val="5.0482014391393652E-2"/>
                  <c:y val="-7.856154225621221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C13083B-B44C-42FD-A2AD-B793C2BE0AB0}"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9BB692DA-2713-4E50-9149-69B0B44670DC}"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0,63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09520743091053"/>
                      <c:h val="0.18737481078404192"/>
                    </c:manualLayout>
                  </c15:layout>
                  <c15:dlblFieldTable/>
                  <c15:showDataLabelsRange val="0"/>
                </c:ext>
                <c:ext xmlns:c16="http://schemas.microsoft.com/office/drawing/2014/chart" uri="{C3380CC4-5D6E-409C-BE32-E72D297353CC}">
                  <c16:uniqueId val="{00000001-37E7-44BF-8030-3BCAEDA206FD}"/>
                </c:ext>
              </c:extLst>
            </c:dLbl>
            <c:dLbl>
              <c:idx val="2"/>
              <c:layout>
                <c:manualLayout>
                  <c:x val="6.4733212563945847E-2"/>
                  <c:y val="6.30705339240013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DECD7CB0-605A-470E-9E82-666080C7F5F2}"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CF0620AB-530A-4B4E-90AA-6CEC8673F811}"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11,02</a:t>
                    </a:r>
                  </a:p>
                  <a:p>
                    <a:pPr>
                      <a:defRPr>
                        <a:solidFill>
                          <a:schemeClr val="accent1"/>
                        </a:solidFill>
                        <a:effectLst>
                          <a:outerShdw blurRad="38100" dist="38100" dir="2700000" algn="tl">
                            <a:srgbClr val="000000">
                              <a:alpha val="43137"/>
                            </a:srgbClr>
                          </a:outerShdw>
                        </a:effectLst>
                      </a:defRPr>
                    </a:pPr>
                    <a:r>
                      <a:rPr lang="ru-RU" baseline="0" dirty="0" smtClean="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1094054375292959"/>
                      <c:h val="0.11581750442121044"/>
                    </c:manualLayout>
                  </c15:layout>
                  <c15:dlblFieldTable/>
                  <c15:showDataLabelsRange val="0"/>
                </c:ext>
                <c:ext xmlns:c16="http://schemas.microsoft.com/office/drawing/2014/chart" uri="{C3380CC4-5D6E-409C-BE32-E72D297353CC}">
                  <c16:uniqueId val="{00000002-37E7-44BF-8030-3BCAEDA206FD}"/>
                </c:ext>
              </c:extLst>
            </c:dLbl>
            <c:dLbl>
              <c:idx val="3"/>
              <c:layout>
                <c:manualLayout>
                  <c:x val="-5.7616445092387777E-3"/>
                  <c:y val="0.14273857677537141"/>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11B1CCF-2105-4B32-85B1-2F9E08F552C2}"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5FB326B9-F436-490F-9360-713F4F1EA910}"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21,04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174694385757662"/>
                      <c:h val="0.14114521591834409"/>
                    </c:manualLayout>
                  </c15:layout>
                  <c15:dlblFieldTable/>
                  <c15:showDataLabelsRange val="0"/>
                </c:ext>
                <c:ext xmlns:c16="http://schemas.microsoft.com/office/drawing/2014/chart" uri="{C3380CC4-5D6E-409C-BE32-E72D297353CC}">
                  <c16:uniqueId val="{00000003-37E7-44BF-8030-3BCAEDA206FD}"/>
                </c:ext>
              </c:extLst>
            </c:dLbl>
            <c:dLbl>
              <c:idx val="4"/>
              <c:layout>
                <c:manualLayout>
                  <c:x val="-6.2810443873927743E-2"/>
                  <c:y val="-2.2130011903158369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1D3435D8-456E-4D0D-B8EF-B20604DDB4D6}"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dirty="0"/>
                      <a:t> -</a:t>
                    </a:r>
                    <a:r>
                      <a:rPr lang="ru-RU" baseline="0" dirty="0"/>
                      <a:t> </a:t>
                    </a:r>
                    <a:fld id="{169D1E38-51F3-44C5-824A-0E2ECDB9FB01}"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40,48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486624595209249"/>
                      <c:h val="0.10917850085026294"/>
                    </c:manualLayout>
                  </c15:layout>
                  <c15:dlblFieldTable/>
                  <c15:showDataLabelsRange val="0"/>
                </c:ext>
                <c:ext xmlns:c16="http://schemas.microsoft.com/office/drawing/2014/chart" uri="{C3380CC4-5D6E-409C-BE32-E72D297353CC}">
                  <c16:uniqueId val="{00000004-37E7-44BF-8030-3BCAEDA206FD}"/>
                </c:ext>
              </c:extLst>
            </c:dLbl>
            <c:dLbl>
              <c:idx val="5"/>
              <c:layout>
                <c:manualLayout>
                  <c:x val="-9.4856588707564346E-2"/>
                  <c:y val="7.192245155923354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53DCC51D-3DAC-4E9D-82FB-67C02DDC391A}" type="CATEGORYNAME">
                      <a:rPr lang="ru-RU" sz="1200" smtClean="0"/>
                      <a:pPr>
                        <a:defRPr sz="1200">
                          <a:solidFill>
                            <a:schemeClr val="accent1"/>
                          </a:solidFill>
                          <a:effectLst>
                            <a:outerShdw blurRad="38100" dist="38100" dir="2700000" algn="tl">
                              <a:srgbClr val="000000">
                                <a:alpha val="43137"/>
                              </a:srgbClr>
                            </a:outerShdw>
                          </a:effectLst>
                        </a:defRPr>
                      </a:pPr>
                      <a:t>[ИМЯ КАТЕГОРИИ]</a:t>
                    </a:fld>
                    <a:r>
                      <a:rPr lang="ru-RU" sz="1200" dirty="0"/>
                      <a:t> -</a:t>
                    </a:r>
                    <a:r>
                      <a:rPr lang="ru-RU" sz="1200" baseline="0" dirty="0"/>
                      <a:t> </a:t>
                    </a:r>
                    <a:fld id="{B7DE6C07-0AB1-46A3-8363-7EEB0D0A7F18}" type="VALUE">
                      <a:rPr lang="ru-RU" sz="1200" baseline="0" smtClean="0"/>
                      <a:pPr>
                        <a:defRPr sz="1200">
                          <a:solidFill>
                            <a:schemeClr val="accent1"/>
                          </a:solidFill>
                          <a:effectLst>
                            <a:outerShdw blurRad="38100" dist="38100" dir="2700000" algn="tl">
                              <a:srgbClr val="000000">
                                <a:alpha val="43137"/>
                              </a:srgbClr>
                            </a:outerShdw>
                          </a:effectLst>
                        </a:defRPr>
                      </a:pPr>
                      <a:t>[ЗНАЧЕНИЕ]</a:t>
                    </a:fld>
                    <a:r>
                      <a:rPr lang="ru-RU" sz="1200" baseline="0" dirty="0"/>
                      <a:t> тыс. руб. или </a:t>
                    </a:r>
                    <a:r>
                      <a:rPr lang="ru-RU" sz="1200" baseline="0" dirty="0" smtClean="0"/>
                      <a:t>7,21 </a:t>
                    </a:r>
                    <a:r>
                      <a:rPr lang="ru-RU" sz="1200"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973725996680523"/>
                      <c:h val="0.14237351870500048"/>
                    </c:manualLayout>
                  </c15:layout>
                  <c15:dlblFieldTable/>
                  <c15:showDataLabelsRange val="0"/>
                </c:ext>
                <c:ext xmlns:c16="http://schemas.microsoft.com/office/drawing/2014/chart" uri="{C3380CC4-5D6E-409C-BE32-E72D297353CC}">
                  <c16:uniqueId val="{00000005-37E7-44BF-8030-3BCAEDA206FD}"/>
                </c:ext>
              </c:extLst>
            </c:dLbl>
            <c:dLbl>
              <c:idx val="6"/>
              <c:layout>
                <c:manualLayout>
                  <c:x val="-0.11408427560774631"/>
                  <c:y val="-4.204702261600094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8C7FB863-DE37-4223-BEC3-3CB3FD005CDD}"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7CCD1799-5947-4163-8110-3823D4A6106B}"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2,54 %</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823419383204066"/>
                      <c:h val="0.10917850085026294"/>
                    </c:manualLayout>
                  </c15:layout>
                  <c15:dlblFieldTable/>
                  <c15:showDataLabelsRange val="0"/>
                </c:ext>
                <c:ext xmlns:c16="http://schemas.microsoft.com/office/drawing/2014/chart" uri="{C3380CC4-5D6E-409C-BE32-E72D297353CC}">
                  <c16:uniqueId val="{00000006-37E7-44BF-8030-3BCAEDA206FD}"/>
                </c:ext>
              </c:extLst>
            </c:dLbl>
            <c:dLbl>
              <c:idx val="7"/>
              <c:layout>
                <c:manualLayout>
                  <c:x val="-0.18650856293176504"/>
                  <c:y val="-0.20691561129453076"/>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A4017AD9-CFD5-4F3B-AD05-729FDD9C4BEE}" type="CATEGORYNAME">
                      <a:rPr lang="ru-RU" smtClean="0">
                        <a:effectLst>
                          <a:outerShdw blurRad="38100" dist="38100" dir="2700000" algn="tl">
                            <a:srgbClr val="000000">
                              <a:alpha val="43137"/>
                            </a:srgbClr>
                          </a:outerShdw>
                        </a:effectLst>
                      </a:rPr>
                      <a:pPr>
                        <a:defRPr>
                          <a:solidFill>
                            <a:schemeClr val="accent1"/>
                          </a:solidFill>
                          <a:effectLst>
                            <a:outerShdw blurRad="38100" dist="38100" dir="2700000" algn="tl">
                              <a:srgbClr val="000000">
                                <a:alpha val="43137"/>
                              </a:srgbClr>
                            </a:outerShdw>
                          </a:effectLst>
                        </a:defRPr>
                      </a:pPr>
                      <a:t>[ИМЯ КАТЕГОРИИ]</a:t>
                    </a:fld>
                    <a:r>
                      <a:rPr lang="ru-RU" baseline="0" dirty="0">
                        <a:effectLst>
                          <a:outerShdw blurRad="38100" dist="38100" dir="2700000" algn="tl">
                            <a:srgbClr val="000000">
                              <a:alpha val="43137"/>
                            </a:srgbClr>
                          </a:outerShdw>
                        </a:effectLst>
                      </a:rPr>
                      <a:t> - </a:t>
                    </a:r>
                    <a:fld id="{68C6356C-135B-483A-B8C4-06334B838D0C}" type="VALUE">
                      <a:rPr lang="ru-RU" baseline="0" smtClean="0">
                        <a:effectLst>
                          <a:outerShdw blurRad="38100" dist="38100" dir="2700000" algn="tl">
                            <a:srgbClr val="000000">
                              <a:alpha val="43137"/>
                            </a:srgbClr>
                          </a:outerShdw>
                        </a:effectLst>
                      </a:rPr>
                      <a:pPr>
                        <a:defRPr>
                          <a:solidFill>
                            <a:schemeClr val="accent1"/>
                          </a:solidFill>
                          <a:effectLst>
                            <a:outerShdw blurRad="38100" dist="38100" dir="2700000" algn="tl">
                              <a:srgbClr val="000000">
                                <a:alpha val="43137"/>
                              </a:srgbClr>
                            </a:outerShdw>
                          </a:effectLst>
                        </a:defRPr>
                      </a:pPr>
                      <a:t>[ЗНАЧЕНИЕ]</a:t>
                    </a:fld>
                    <a:r>
                      <a:rPr lang="ru-RU" baseline="0" dirty="0">
                        <a:effectLst>
                          <a:outerShdw blurRad="38100" dist="38100" dir="2700000" algn="tl">
                            <a:srgbClr val="000000">
                              <a:alpha val="43137"/>
                            </a:srgbClr>
                          </a:outerShdw>
                        </a:effectLst>
                      </a:rPr>
                      <a:t> тыс. руб. или </a:t>
                    </a:r>
                    <a:r>
                      <a:rPr lang="ru-RU" baseline="0" dirty="0" smtClean="0">
                        <a:effectLst>
                          <a:outerShdw blurRad="38100" dist="38100" dir="2700000" algn="tl">
                            <a:srgbClr val="000000">
                              <a:alpha val="43137"/>
                            </a:srgbClr>
                          </a:outerShdw>
                        </a:effectLst>
                      </a:rPr>
                      <a:t>0,63 </a:t>
                    </a:r>
                    <a:r>
                      <a:rPr lang="ru-RU" baseline="0" dirty="0">
                        <a:effectLst>
                          <a:outerShdw blurRad="38100" dist="38100" dir="2700000" algn="tl">
                            <a:srgbClr val="000000">
                              <a:alpha val="43137"/>
                            </a:srgbClr>
                          </a:outerShdw>
                        </a:effectLst>
                      </a:rPr>
                      <a:t>% </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69194076297884"/>
                      <c:h val="9.3687492518052085E-2"/>
                    </c:manualLayout>
                  </c15:layout>
                  <c15:dlblFieldTable/>
                  <c15:showDataLabelsRange val="0"/>
                </c:ext>
                <c:ext xmlns:c16="http://schemas.microsoft.com/office/drawing/2014/chart" uri="{C3380CC4-5D6E-409C-BE32-E72D297353CC}">
                  <c16:uniqueId val="{00000007-37E7-44BF-8030-3BCAEDA206FD}"/>
                </c:ext>
              </c:extLst>
            </c:dLbl>
            <c:dLbl>
              <c:idx val="8"/>
              <c:layout>
                <c:manualLayout>
                  <c:x val="5.3837523320509492E-2"/>
                  <c:y val="-0.18146609760589863"/>
                </c:manualLayout>
              </c:layout>
              <c:tx>
                <c:rich>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492A278-6062-4510-9685-9C7041B06E22}" type="CATEGORYNAME">
                      <a:rPr lang="ru-RU" sz="1300" smtClean="0"/>
                      <a:pPr>
                        <a:defRPr sz="1300">
                          <a:solidFill>
                            <a:schemeClr val="accent1"/>
                          </a:solidFill>
                          <a:effectLst>
                            <a:outerShdw blurRad="38100" dist="38100" dir="2700000" algn="tl">
                              <a:srgbClr val="000000">
                                <a:alpha val="43137"/>
                              </a:srgbClr>
                            </a:outerShdw>
                          </a:effectLst>
                        </a:defRPr>
                      </a:pPr>
                      <a:t>[ИМЯ КАТЕГОРИИ]</a:t>
                    </a:fld>
                    <a:r>
                      <a:rPr lang="ru-RU" sz="1300" baseline="0" dirty="0"/>
                      <a:t> - </a:t>
                    </a:r>
                    <a:fld id="{53B3D2F3-4D93-4B27-B2E5-6D5D542E1C4B}" type="VALUE">
                      <a:rPr lang="ru-RU" sz="1300" baseline="0" smtClean="0"/>
                      <a:pPr>
                        <a:defRPr sz="1300">
                          <a:solidFill>
                            <a:schemeClr val="accent1"/>
                          </a:solidFill>
                          <a:effectLst>
                            <a:outerShdw blurRad="38100" dist="38100" dir="2700000" algn="tl">
                              <a:srgbClr val="000000">
                                <a:alpha val="43137"/>
                              </a:srgbClr>
                            </a:outerShdw>
                          </a:effectLst>
                        </a:defRPr>
                      </a:pPr>
                      <a:t>[ЗНАЧЕНИЕ]</a:t>
                    </a:fld>
                    <a:r>
                      <a:rPr lang="ru-RU" sz="1300" baseline="0" dirty="0"/>
                      <a:t> тыс. руб. или </a:t>
                    </a:r>
                    <a:r>
                      <a:rPr lang="ru-RU" sz="1300" baseline="0" dirty="0" smtClean="0"/>
                      <a:t>0,00 </a:t>
                    </a:r>
                    <a:r>
                      <a:rPr lang="ru-RU" sz="1300"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9626976818172093"/>
                      <c:h val="0.10917850085026294"/>
                    </c:manualLayout>
                  </c15:layout>
                  <c15:dlblFieldTable/>
                  <c15:showDataLabelsRange val="0"/>
                </c:ext>
                <c:ext xmlns:c16="http://schemas.microsoft.com/office/drawing/2014/chart" uri="{C3380CC4-5D6E-409C-BE32-E72D297353CC}">
                  <c16:uniqueId val="{00000010-8B30-4D47-BC1E-1E0354D4607A}"/>
                </c:ext>
              </c:extLst>
            </c:dLbl>
            <c:spPr>
              <a:effectLst>
                <a:softEdge rad="977900"/>
              </a:effectLst>
              <a:scene3d>
                <a:camera prst="orthographicFront"/>
                <a:lightRig rig="threePt" dir="t"/>
              </a:scene3d>
              <a:sp3d>
                <a:bevelT prst="angle"/>
              </a:sp3d>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Лист1!$A$2:$A$11</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Обслуживание гос. (мун.) долга</c:v>
                </c:pt>
              </c:strCache>
            </c:strRef>
          </c:cat>
          <c:val>
            <c:numRef>
              <c:f>Лист1!$B$2:$B$11</c:f>
              <c:numCache>
                <c:formatCode>#,##0.0</c:formatCode>
                <c:ptCount val="9"/>
                <c:pt idx="0">
                  <c:v>554581.6</c:v>
                </c:pt>
                <c:pt idx="1">
                  <c:v>18340.099999999999</c:v>
                </c:pt>
                <c:pt idx="2">
                  <c:v>433676</c:v>
                </c:pt>
                <c:pt idx="3">
                  <c:v>493844.2</c:v>
                </c:pt>
                <c:pt idx="4">
                  <c:v>1066010.3</c:v>
                </c:pt>
                <c:pt idx="5">
                  <c:v>180674.7</c:v>
                </c:pt>
                <c:pt idx="6">
                  <c:v>67147.3</c:v>
                </c:pt>
                <c:pt idx="7">
                  <c:v>10784.1</c:v>
                </c:pt>
                <c:pt idx="8">
                  <c:v>245</c:v>
                </c:pt>
              </c:numCache>
            </c:numRef>
          </c:val>
          <c:extLst>
            <c:ext xmlns:c16="http://schemas.microsoft.com/office/drawing/2014/chart" uri="{C3380CC4-5D6E-409C-BE32-E72D297353CC}">
              <c16:uniqueId val="{00000008-37E7-44BF-8030-3BCAEDA206FD}"/>
            </c:ext>
          </c:extLst>
        </c:ser>
        <c:ser>
          <c:idx val="1"/>
          <c:order val="1"/>
          <c:tx>
            <c:strRef>
              <c:f>Лист1!$C$1</c:f>
              <c:strCache>
                <c:ptCount val="1"/>
                <c:pt idx="0">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7E7-44BF-8030-3BCAEDA206F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37E7-44BF-8030-3BCAEDA206F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7E7-44BF-8030-3BCAEDA206F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37E7-44BF-8030-3BCAEDA206F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7E7-44BF-8030-3BCAEDA206F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37E7-44BF-8030-3BCAEDA206F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37E7-44BF-8030-3BCAEDA206F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37E7-44BF-8030-3BCAEDA206FD}"/>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EA13-4918-A292-E17421D1D5C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9-37E7-44BF-8030-3BCAEDA206F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A-37E7-44BF-8030-3BCAEDA206F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B-37E7-44BF-8030-3BCAEDA206F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C-37E7-44BF-8030-3BCAEDA206F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D-37E7-44BF-8030-3BCAEDA206FD}"/>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E-37E7-44BF-8030-3BCAEDA206FD}"/>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F-37E7-44BF-8030-3BCAEDA206FD}"/>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10-37E7-44BF-8030-3BCAEDA206FD}"/>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10-EA13-4918-A292-E17421D1D5C7}"/>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Лист1!$A$2:$A$11</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Обслуживание гос. (мун.) долга</c:v>
                </c:pt>
              </c:strCache>
            </c:strRef>
          </c:cat>
          <c:val>
            <c:numRef>
              <c:f>Лист1!$C$2:$C$11</c:f>
              <c:numCache>
                <c:formatCode>0.00</c:formatCode>
                <c:ptCount val="9"/>
                <c:pt idx="0">
                  <c:v>19.629099643921414</c:v>
                </c:pt>
                <c:pt idx="1">
                  <c:v>0.6491373864179466</c:v>
                </c:pt>
                <c:pt idx="2">
                  <c:v>15.349714843004641</c:v>
                </c:pt>
                <c:pt idx="3">
                  <c:v>17.479333988673002</c:v>
                </c:pt>
                <c:pt idx="4">
                  <c:v>37.730826987672437</c:v>
                </c:pt>
                <c:pt idx="5">
                  <c:v>6.3948780295552687</c:v>
                </c:pt>
                <c:pt idx="6">
                  <c:v>2.3766404123762572</c:v>
                </c:pt>
                <c:pt idx="7">
                  <c:v>0.38169707301867378</c:v>
                </c:pt>
                <c:pt idx="8">
                  <c:v>8.6716353603522849E-3</c:v>
                </c:pt>
              </c:numCache>
            </c:numRef>
          </c:val>
          <c:extLst>
            <c:ext xmlns:c16="http://schemas.microsoft.com/office/drawing/2014/chart" uri="{C3380CC4-5D6E-409C-BE32-E72D297353CC}">
              <c16:uniqueId val="{00000011-37E7-44BF-8030-3BCAEDA206F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manualLayout>
          <c:layoutTarget val="inner"/>
          <c:xMode val="edge"/>
          <c:yMode val="edge"/>
          <c:x val="0.11554495242198075"/>
          <c:y val="9.2027631974783711E-2"/>
          <c:w val="0.88387928350198774"/>
          <c:h val="0.74640193617985606"/>
        </c:manualLayout>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c:v>
                </c:pt>
              </c:strCache>
            </c:strRef>
          </c:tx>
          <c:invertIfNegative val="0"/>
          <c:dLbls>
            <c:dLbl>
              <c:idx val="1"/>
              <c:layout>
                <c:manualLayout>
                  <c:x val="5.707151453981092E-3"/>
                  <c:y val="1.86915887850467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072-4E2C-A2B5-C9BBAD942114}"/>
                </c:ext>
              </c:extLst>
            </c:dLbl>
            <c:dLbl>
              <c:idx val="2"/>
              <c:layout>
                <c:manualLayout>
                  <c:x val="2.2828605815924368E-2"/>
                  <c:y val="-2.13618157543392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03-4388-A601-B3F6745A1FC1}"/>
                </c:ext>
              </c:extLst>
            </c:dLbl>
            <c:dLbl>
              <c:idx val="3"/>
              <c:layout>
                <c:manualLayout>
                  <c:x val="2.9962545133400628E-2"/>
                  <c:y val="4.27236315086782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D2-467F-8E3E-8E1C179352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2152140.6</c:v>
                </c:pt>
                <c:pt idx="1">
                  <c:v>2220216.6</c:v>
                </c:pt>
                <c:pt idx="2">
                  <c:v>2025512.7</c:v>
                </c:pt>
                <c:pt idx="3">
                  <c:v>2825303.3</c:v>
                </c:pt>
              </c:numCache>
            </c:numRef>
          </c:val>
          <c:extLst>
            <c:ext xmlns:c16="http://schemas.microsoft.com/office/drawing/2014/chart" uri="{C3380CC4-5D6E-409C-BE32-E72D297353CC}">
              <c16:uniqueId val="{00000000-C324-4C35-A479-C72A6A8D77C9}"/>
            </c:ext>
          </c:extLst>
        </c:ser>
        <c:dLbls>
          <c:showLegendKey val="0"/>
          <c:showVal val="0"/>
          <c:showCatName val="0"/>
          <c:showSerName val="0"/>
          <c:showPercent val="0"/>
          <c:showBubbleSize val="0"/>
        </c:dLbls>
        <c:gapWidth val="135"/>
        <c:gapDepth val="48"/>
        <c:shape val="cylinder"/>
        <c:axId val="1861120"/>
        <c:axId val="1862656"/>
        <c:axId val="0"/>
      </c:bar3DChart>
      <c:catAx>
        <c:axId val="1861120"/>
        <c:scaling>
          <c:orientation val="minMax"/>
        </c:scaling>
        <c:delete val="0"/>
        <c:axPos val="b"/>
        <c:numFmt formatCode="General" sourceLinked="1"/>
        <c:majorTickMark val="out"/>
        <c:minorTickMark val="none"/>
        <c:tickLblPos val="nextTo"/>
        <c:crossAx val="1862656"/>
        <c:crosses val="autoZero"/>
        <c:auto val="1"/>
        <c:lblAlgn val="ctr"/>
        <c:lblOffset val="100"/>
        <c:noMultiLvlLbl val="0"/>
      </c:catAx>
      <c:valAx>
        <c:axId val="1862656"/>
        <c:scaling>
          <c:orientation val="minMax"/>
        </c:scaling>
        <c:delete val="0"/>
        <c:axPos val="l"/>
        <c:majorGridlines/>
        <c:numFmt formatCode="#,##0.0" sourceLinked="1"/>
        <c:majorTickMark val="out"/>
        <c:minorTickMark val="none"/>
        <c:tickLblPos val="nextTo"/>
        <c:crossAx val="1861120"/>
        <c:crosses val="autoZero"/>
        <c:crossBetween val="between"/>
      </c:valAx>
      <c:spPr>
        <a:noFill/>
        <a:ln w="25394">
          <a:noFill/>
        </a:ln>
      </c:spPr>
    </c:plotArea>
    <c:plotVisOnly val="1"/>
    <c:dispBlanksAs val="zero"/>
    <c:showDLblsOverMax val="0"/>
  </c:chart>
  <c:txPr>
    <a:bodyPr/>
    <a:lstStyle/>
    <a:p>
      <a:pPr>
        <a:defRPr sz="1799"/>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dirty="0" smtClean="0"/>
            </a:pPr>
            <a:r>
              <a:rPr lang="ru-RU" sz="1600" dirty="0">
                <a:latin typeface="Times New Roman" panose="02020603050405020304" pitchFamily="18" charset="0"/>
                <a:cs typeface="Times New Roman" panose="02020603050405020304" pitchFamily="18" charset="0"/>
              </a:rPr>
              <a:t>Всего запланировано выделить на </a:t>
            </a:r>
          </a:p>
          <a:p>
            <a:pPr>
              <a:defRPr lang="ru-RU" dirty="0" smtClean="0"/>
            </a:pPr>
            <a:r>
              <a:rPr lang="ru-RU" sz="1600" dirty="0">
                <a:latin typeface="Times New Roman" panose="02020603050405020304" pitchFamily="18" charset="0"/>
                <a:cs typeface="Times New Roman" panose="02020603050405020304" pitchFamily="18" charset="0"/>
              </a:rPr>
              <a:t>муниципальные программы  1 </a:t>
            </a:r>
            <a:r>
              <a:rPr lang="ru-RU" sz="1600" dirty="0" smtClean="0">
                <a:latin typeface="Times New Roman" panose="02020603050405020304" pitchFamily="18" charset="0"/>
                <a:cs typeface="Times New Roman" panose="02020603050405020304" pitchFamily="18" charset="0"/>
              </a:rPr>
              <a:t>859 516,1 тыс</a:t>
            </a:r>
            <a:r>
              <a:rPr lang="ru-RU" sz="1600" dirty="0">
                <a:latin typeface="Times New Roman" panose="02020603050405020304" pitchFamily="18" charset="0"/>
                <a:cs typeface="Times New Roman" panose="02020603050405020304" pitchFamily="18" charset="0"/>
              </a:rPr>
              <a:t>. рублей</a:t>
            </a:r>
          </a:p>
        </c:rich>
      </c:tx>
      <c:layout>
        <c:manualLayout>
          <c:xMode val="edge"/>
          <c:yMode val="edge"/>
          <c:x val="0.39534670558890977"/>
          <c:y val="4.3792084149765478E-3"/>
        </c:manualLayout>
      </c:layout>
      <c:overlay val="0"/>
      <c:spPr>
        <a:noFill/>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7.1350972081565253E-2"/>
          <c:y val="0.34429694725624288"/>
          <c:w val="0.46513051568087943"/>
          <c:h val="0.5450623822787178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76200" dist="12700" dir="7920000" sx="75000" sy="75000" algn="ctr" rotWithShape="0">
                <a:srgbClr val="000000">
                  <a:alpha val="50000"/>
                </a:srgbClr>
              </a:outerShdw>
            </a:effectLst>
            <a:scene3d>
              <a:camera prst="orthographicFront"/>
              <a:lightRig rig="threePt" dir="t"/>
            </a:scene3d>
            <a:sp3d prstMaterial="metal">
              <a:bevelB w="114300" prst="artDeco"/>
            </a:sp3d>
          </c:spPr>
          <c:dPt>
            <c:idx val="0"/>
            <c:bubble3D val="0"/>
            <c:extLst>
              <c:ext xmlns:c16="http://schemas.microsoft.com/office/drawing/2014/chart" uri="{C3380CC4-5D6E-409C-BE32-E72D297353CC}">
                <c16:uniqueId val="{00000000-4C3E-48DA-8E7A-497B21C6ED62}"/>
              </c:ext>
            </c:extLst>
          </c:dPt>
          <c:dPt>
            <c:idx val="1"/>
            <c:bubble3D val="0"/>
            <c:extLst>
              <c:ext xmlns:c16="http://schemas.microsoft.com/office/drawing/2014/chart" uri="{C3380CC4-5D6E-409C-BE32-E72D297353CC}">
                <c16:uniqueId val="{00000001-4C3E-48DA-8E7A-497B21C6ED62}"/>
              </c:ext>
            </c:extLst>
          </c:dPt>
          <c:dPt>
            <c:idx val="2"/>
            <c:bubble3D val="0"/>
            <c:extLst>
              <c:ext xmlns:c16="http://schemas.microsoft.com/office/drawing/2014/chart" uri="{C3380CC4-5D6E-409C-BE32-E72D297353CC}">
                <c16:uniqueId val="{00000002-4C3E-48DA-8E7A-497B21C6ED62}"/>
              </c:ext>
            </c:extLst>
          </c:dPt>
          <c:dPt>
            <c:idx val="3"/>
            <c:bubble3D val="0"/>
            <c:extLst>
              <c:ext xmlns:c16="http://schemas.microsoft.com/office/drawing/2014/chart" uri="{C3380CC4-5D6E-409C-BE32-E72D297353CC}">
                <c16:uniqueId val="{00000003-4C3E-48DA-8E7A-497B21C6ED62}"/>
              </c:ext>
            </c:extLst>
          </c:dPt>
          <c:dPt>
            <c:idx val="4"/>
            <c:bubble3D val="0"/>
            <c:extLst>
              <c:ext xmlns:c16="http://schemas.microsoft.com/office/drawing/2014/chart" uri="{C3380CC4-5D6E-409C-BE32-E72D297353CC}">
                <c16:uniqueId val="{00000004-4C3E-48DA-8E7A-497B21C6ED62}"/>
              </c:ext>
            </c:extLst>
          </c:dPt>
          <c:dPt>
            <c:idx val="5"/>
            <c:bubble3D val="0"/>
            <c:extLst>
              <c:ext xmlns:c16="http://schemas.microsoft.com/office/drawing/2014/chart" uri="{C3380CC4-5D6E-409C-BE32-E72D297353CC}">
                <c16:uniqueId val="{00000005-4C3E-48DA-8E7A-497B21C6ED62}"/>
              </c:ext>
            </c:extLst>
          </c:dPt>
          <c:dPt>
            <c:idx val="6"/>
            <c:bubble3D val="0"/>
            <c:extLst>
              <c:ext xmlns:c16="http://schemas.microsoft.com/office/drawing/2014/chart" uri="{C3380CC4-5D6E-409C-BE32-E72D297353CC}">
                <c16:uniqueId val="{00000006-4C3E-48DA-8E7A-497B21C6ED62}"/>
              </c:ext>
            </c:extLst>
          </c:dPt>
          <c:dPt>
            <c:idx val="7"/>
            <c:bubble3D val="0"/>
            <c:extLst>
              <c:ext xmlns:c16="http://schemas.microsoft.com/office/drawing/2014/chart" uri="{C3380CC4-5D6E-409C-BE32-E72D297353CC}">
                <c16:uniqueId val="{00000007-4C3E-48DA-8E7A-497B21C6ED62}"/>
              </c:ext>
            </c:extLst>
          </c:dPt>
          <c:dPt>
            <c:idx val="8"/>
            <c:bubble3D val="0"/>
            <c:extLst>
              <c:ext xmlns:c16="http://schemas.microsoft.com/office/drawing/2014/chart" uri="{C3380CC4-5D6E-409C-BE32-E72D297353CC}">
                <c16:uniqueId val="{00000008-4C3E-48DA-8E7A-497B21C6ED62}"/>
              </c:ext>
            </c:extLst>
          </c:dPt>
          <c:dPt>
            <c:idx val="9"/>
            <c:bubble3D val="0"/>
            <c:extLst>
              <c:ext xmlns:c16="http://schemas.microsoft.com/office/drawing/2014/chart" uri="{C3380CC4-5D6E-409C-BE32-E72D297353CC}">
                <c16:uniqueId val="{00000009-4C3E-48DA-8E7A-497B21C6ED62}"/>
              </c:ext>
            </c:extLst>
          </c:dPt>
          <c:dPt>
            <c:idx val="10"/>
            <c:bubble3D val="0"/>
            <c:extLst>
              <c:ext xmlns:c16="http://schemas.microsoft.com/office/drawing/2014/chart" uri="{C3380CC4-5D6E-409C-BE32-E72D297353CC}">
                <c16:uniqueId val="{0000000A-4C3E-48DA-8E7A-497B21C6ED62}"/>
              </c:ext>
            </c:extLst>
          </c:dPt>
          <c:dPt>
            <c:idx val="11"/>
            <c:bubble3D val="0"/>
            <c:extLst>
              <c:ext xmlns:c16="http://schemas.microsoft.com/office/drawing/2014/chart" uri="{C3380CC4-5D6E-409C-BE32-E72D297353CC}">
                <c16:uniqueId val="{0000000B-4C3E-48DA-8E7A-497B21C6ED62}"/>
              </c:ext>
            </c:extLst>
          </c:dPt>
          <c:dLbls>
            <c:dLbl>
              <c:idx val="0"/>
              <c:layout>
                <c:manualLayout>
                  <c:x val="7.3993496636682837E-2"/>
                  <c:y val="-2.9347592771547561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3E-48DA-8E7A-497B21C6ED62}"/>
                </c:ext>
              </c:extLst>
            </c:dLbl>
            <c:dLbl>
              <c:idx val="1"/>
              <c:layout>
                <c:manualLayout>
                  <c:x val="-5.9459143401304378E-2"/>
                  <c:y val="8.498043580020120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3E-48DA-8E7A-497B21C6ED62}"/>
                </c:ext>
              </c:extLst>
            </c:dLbl>
            <c:dLbl>
              <c:idx val="2"/>
              <c:layout>
                <c:manualLayout>
                  <c:x val="1.1891828680260876E-2"/>
                  <c:y val="0.1103776032799236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3E-48DA-8E7A-497B21C6ED62}"/>
                </c:ext>
              </c:extLst>
            </c:dLbl>
            <c:dLbl>
              <c:idx val="3"/>
              <c:layout>
                <c:manualLayout>
                  <c:x val="-7.9634676364350628E-3"/>
                  <c:y val="-1.555825855777494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3E-48DA-8E7A-497B21C6ED62}"/>
                </c:ext>
              </c:extLst>
            </c:dLbl>
            <c:dLbl>
              <c:idx val="4"/>
              <c:layout>
                <c:manualLayout>
                  <c:x val="-1.1891828680260876E-2"/>
                  <c:y val="-6.01768751934222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C3E-48DA-8E7A-497B21C6ED62}"/>
                </c:ext>
              </c:extLst>
            </c:dLbl>
            <c:dLbl>
              <c:idx val="5"/>
              <c:layout>
                <c:manualLayout>
                  <c:x val="-1.1891932720756769E-2"/>
                  <c:y val="-0.1090722888346564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C3E-48DA-8E7A-497B21C6ED62}"/>
                </c:ext>
              </c:extLst>
            </c:dLbl>
            <c:dLbl>
              <c:idx val="6"/>
              <c:layout>
                <c:manualLayout>
                  <c:x val="-1.8477696110612528E-2"/>
                  <c:y val="-0.1395858889491365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C3E-48DA-8E7A-497B21C6ED62}"/>
                </c:ext>
              </c:extLst>
            </c:dLbl>
            <c:dLbl>
              <c:idx val="7"/>
              <c:layout>
                <c:manualLayout>
                  <c:x val="-1.7177085871487932E-2"/>
                  <c:y val="-0.1895186922373358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C3E-48DA-8E7A-497B21C6ED62}"/>
                </c:ext>
              </c:extLst>
            </c:dLbl>
            <c:dLbl>
              <c:idx val="8"/>
              <c:layout>
                <c:manualLayout>
                  <c:x val="-1.2652364705218942E-2"/>
                  <c:y val="-0.2445965481837922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C3E-48DA-8E7A-497B21C6ED62}"/>
                </c:ext>
              </c:extLst>
            </c:dLbl>
            <c:dLbl>
              <c:idx val="9"/>
              <c:layout>
                <c:manualLayout>
                  <c:x val="6.6065714890338198E-3"/>
                  <c:y val="-0.28222601715304901"/>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C3E-48DA-8E7A-497B21C6ED62}"/>
                </c:ext>
              </c:extLst>
            </c:dLbl>
            <c:dLbl>
              <c:idx val="10"/>
              <c:layout>
                <c:manualLayout>
                  <c:x val="5.9459039360808465E-2"/>
                  <c:y val="-0.3177057085740245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C3E-48DA-8E7A-497B21C6ED62}"/>
                </c:ext>
              </c:extLst>
            </c:dLbl>
            <c:dLbl>
              <c:idx val="11"/>
              <c:layout>
                <c:manualLayout>
                  <c:x val="8.7206639614750531E-2"/>
                  <c:y val="-0.244151386131529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C3E-48DA-8E7A-497B21C6ED62}"/>
                </c:ext>
              </c:extLst>
            </c:dLbl>
            <c:dLbl>
              <c:idx val="12"/>
              <c:layout>
                <c:manualLayout>
                  <c:x val="6.2101771996917951E-2"/>
                  <c:y val="-0.1839693386447039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3D7-44AC-87FD-2919A31F281B}"/>
                </c:ext>
              </c:extLst>
            </c:dLbl>
            <c:dLbl>
              <c:idx val="13"/>
              <c:layout>
                <c:manualLayout>
                  <c:x val="0.13213132574018049"/>
                  <c:y val="-0.156739110382775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3D7-44AC-87FD-2919A31F281B}"/>
                </c:ext>
              </c:extLst>
            </c:dLbl>
            <c:dLbl>
              <c:idx val="14"/>
              <c:layout>
                <c:manualLayout>
                  <c:x val="0.16384297292803868"/>
                  <c:y val="-0.1151354235720375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3D7-44AC-87FD-2919A31F281B}"/>
                </c:ext>
              </c:extLst>
            </c:dLbl>
            <c:dLbl>
              <c:idx val="15"/>
              <c:layout>
                <c:manualLayout>
                  <c:x val="0.18234137309733334"/>
                  <c:y val="-5.932448124052289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C54-4773-8E51-4F38ABAB6CE8}"/>
                </c:ext>
              </c:extLst>
            </c:dLbl>
            <c:spPr>
              <a:noFill/>
              <a:ln>
                <a:noFill/>
              </a:ln>
              <a:effectLst/>
            </c:spPr>
            <c:txPr>
              <a:bodyPr wrap="square" lIns="38100" tIns="19050" rIns="38100" bIns="19050" anchor="ctr">
                <a:spAutoFit/>
              </a:bodyPr>
              <a:lstStyle/>
              <a:p>
                <a:pPr>
                  <a:defRPr sz="1200"/>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Лист1!$A$2:$A$17</c:f>
              <c:strCache>
                <c:ptCount val="16"/>
                <c:pt idx="0">
                  <c:v>8 % Развитие жилищно-коммунального хозяйства </c:v>
                </c:pt>
                <c:pt idx="1">
                  <c:v>51,80 % Развитие образования </c:v>
                </c:pt>
                <c:pt idx="2">
                  <c:v>9,21 % Развитие культуры и спорта </c:v>
                </c:pt>
                <c:pt idx="3">
                  <c:v>0,21 % Развитие транспортоной инфаструктуры</c:v>
                </c:pt>
                <c:pt idx="4">
                  <c:v>1,49 % Развитие пищевой промышленности</c:v>
                </c:pt>
                <c:pt idx="5">
                  <c:v>0,12 % Развитие сельского хозяйства и любительского рыболовства производства</c:v>
                </c:pt>
                <c:pt idx="6">
                  <c:v>2,37 % Доступное и комфортное жилье</c:v>
                </c:pt>
                <c:pt idx="7">
                  <c:v>1,06 % Развитие дорожной деятельности</c:v>
                </c:pt>
                <c:pt idx="8">
                  <c:v>0,11 % Профилактика правонарушений</c:v>
                </c:pt>
                <c:pt idx="9">
                  <c:v>3,40 % Развитие и совершенствование муниц. управления</c:v>
                </c:pt>
                <c:pt idx="10">
                  <c:v>2,90 %  Управление муниц. финансами и муниц. имуществом</c:v>
                </c:pt>
                <c:pt idx="11">
                  <c:v>15,99 % Стимулирование экономической активности населения</c:v>
                </c:pt>
                <c:pt idx="12">
                  <c:v>0,52 % Предупреждение чрезвычайных ситуаций</c:v>
                </c:pt>
                <c:pt idx="13">
                  <c:v>0,07 % Одаренные дети и талантливая молодёжь </c:v>
                </c:pt>
                <c:pt idx="14">
                  <c:v>0,16 % Профилактика терроризма и экстремизма</c:v>
                </c:pt>
                <c:pt idx="15">
                  <c:v>2,60 % Развитие сельских территорий</c:v>
                </c:pt>
              </c:strCache>
            </c:strRef>
          </c:cat>
          <c:val>
            <c:numRef>
              <c:f>Лист1!$B$2:$B$17</c:f>
              <c:numCache>
                <c:formatCode>#,##0.00</c:formatCode>
                <c:ptCount val="16"/>
                <c:pt idx="0">
                  <c:v>164452.20000000001</c:v>
                </c:pt>
                <c:pt idx="1">
                  <c:v>1064484.5</c:v>
                </c:pt>
                <c:pt idx="2">
                  <c:v>189378.3</c:v>
                </c:pt>
                <c:pt idx="3">
                  <c:v>4220.3</c:v>
                </c:pt>
                <c:pt idx="4">
                  <c:v>30537.1</c:v>
                </c:pt>
                <c:pt idx="5">
                  <c:v>2481.1</c:v>
                </c:pt>
                <c:pt idx="6">
                  <c:v>48679.5</c:v>
                </c:pt>
                <c:pt idx="7">
                  <c:v>21750.9</c:v>
                </c:pt>
                <c:pt idx="8">
                  <c:v>2283.6999999999998</c:v>
                </c:pt>
                <c:pt idx="9">
                  <c:v>69804.100000000006</c:v>
                </c:pt>
                <c:pt idx="10">
                  <c:v>59680.9</c:v>
                </c:pt>
                <c:pt idx="11">
                  <c:v>328569.09999999998</c:v>
                </c:pt>
                <c:pt idx="12">
                  <c:v>10721.3</c:v>
                </c:pt>
                <c:pt idx="13">
                  <c:v>1365.8</c:v>
                </c:pt>
                <c:pt idx="14">
                  <c:v>3336.3</c:v>
                </c:pt>
                <c:pt idx="15">
                  <c:v>53383.7</c:v>
                </c:pt>
              </c:numCache>
            </c:numRef>
          </c:val>
          <c:extLst>
            <c:ext xmlns:c16="http://schemas.microsoft.com/office/drawing/2014/chart" uri="{C3380CC4-5D6E-409C-BE32-E72D297353CC}">
              <c16:uniqueId val="{0000000C-4C3E-48DA-8E7A-497B21C6ED62}"/>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D-4C3E-48DA-8E7A-497B21C6ED62}"/>
              </c:ext>
            </c:extLst>
          </c:dPt>
          <c:dPt>
            <c:idx val="1"/>
            <c:bubble3D val="0"/>
            <c:extLst>
              <c:ext xmlns:c16="http://schemas.microsoft.com/office/drawing/2014/chart" uri="{C3380CC4-5D6E-409C-BE32-E72D297353CC}">
                <c16:uniqueId val="{0000000E-4C3E-48DA-8E7A-497B21C6ED62}"/>
              </c:ext>
            </c:extLst>
          </c:dPt>
          <c:dPt>
            <c:idx val="2"/>
            <c:bubble3D val="0"/>
            <c:extLst>
              <c:ext xmlns:c16="http://schemas.microsoft.com/office/drawing/2014/chart" uri="{C3380CC4-5D6E-409C-BE32-E72D297353CC}">
                <c16:uniqueId val="{0000000F-4C3E-48DA-8E7A-497B21C6ED62}"/>
              </c:ext>
            </c:extLst>
          </c:dPt>
          <c:dPt>
            <c:idx val="3"/>
            <c:bubble3D val="0"/>
            <c:extLst>
              <c:ext xmlns:c16="http://schemas.microsoft.com/office/drawing/2014/chart" uri="{C3380CC4-5D6E-409C-BE32-E72D297353CC}">
                <c16:uniqueId val="{00000010-4C3E-48DA-8E7A-497B21C6ED62}"/>
              </c:ext>
            </c:extLst>
          </c:dPt>
          <c:dPt>
            <c:idx val="4"/>
            <c:bubble3D val="0"/>
            <c:extLst>
              <c:ext xmlns:c16="http://schemas.microsoft.com/office/drawing/2014/chart" uri="{C3380CC4-5D6E-409C-BE32-E72D297353CC}">
                <c16:uniqueId val="{00000011-4C3E-48DA-8E7A-497B21C6ED62}"/>
              </c:ext>
            </c:extLst>
          </c:dPt>
          <c:dPt>
            <c:idx val="5"/>
            <c:bubble3D val="0"/>
            <c:extLst>
              <c:ext xmlns:c16="http://schemas.microsoft.com/office/drawing/2014/chart" uri="{C3380CC4-5D6E-409C-BE32-E72D297353CC}">
                <c16:uniqueId val="{00000012-4C3E-48DA-8E7A-497B21C6ED62}"/>
              </c:ext>
            </c:extLst>
          </c:dPt>
          <c:dPt>
            <c:idx val="6"/>
            <c:bubble3D val="0"/>
            <c:extLst>
              <c:ext xmlns:c16="http://schemas.microsoft.com/office/drawing/2014/chart" uri="{C3380CC4-5D6E-409C-BE32-E72D297353CC}">
                <c16:uniqueId val="{00000013-4C3E-48DA-8E7A-497B21C6ED62}"/>
              </c:ext>
            </c:extLst>
          </c:dPt>
          <c:dPt>
            <c:idx val="7"/>
            <c:bubble3D val="0"/>
            <c:extLst>
              <c:ext xmlns:c16="http://schemas.microsoft.com/office/drawing/2014/chart" uri="{C3380CC4-5D6E-409C-BE32-E72D297353CC}">
                <c16:uniqueId val="{00000014-4C3E-48DA-8E7A-497B21C6ED62}"/>
              </c:ext>
            </c:extLst>
          </c:dPt>
          <c:dPt>
            <c:idx val="8"/>
            <c:bubble3D val="0"/>
            <c:extLst>
              <c:ext xmlns:c16="http://schemas.microsoft.com/office/drawing/2014/chart" uri="{C3380CC4-5D6E-409C-BE32-E72D297353CC}">
                <c16:uniqueId val="{00000015-4C3E-48DA-8E7A-497B21C6ED62}"/>
              </c:ext>
            </c:extLst>
          </c:dPt>
          <c:dPt>
            <c:idx val="9"/>
            <c:bubble3D val="0"/>
            <c:extLst>
              <c:ext xmlns:c16="http://schemas.microsoft.com/office/drawing/2014/chart" uri="{C3380CC4-5D6E-409C-BE32-E72D297353CC}">
                <c16:uniqueId val="{00000016-4C3E-48DA-8E7A-497B21C6ED62}"/>
              </c:ext>
            </c:extLst>
          </c:dPt>
          <c:dPt>
            <c:idx val="10"/>
            <c:bubble3D val="0"/>
            <c:extLst>
              <c:ext xmlns:c16="http://schemas.microsoft.com/office/drawing/2014/chart" uri="{C3380CC4-5D6E-409C-BE32-E72D297353CC}">
                <c16:uniqueId val="{00000017-4C3E-48DA-8E7A-497B21C6ED62}"/>
              </c:ext>
            </c:extLst>
          </c:dPt>
          <c:dPt>
            <c:idx val="11"/>
            <c:bubble3D val="0"/>
            <c:extLst>
              <c:ext xmlns:c16="http://schemas.microsoft.com/office/drawing/2014/chart" uri="{C3380CC4-5D6E-409C-BE32-E72D297353CC}">
                <c16:uniqueId val="{00000018-4C3E-48DA-8E7A-497B21C6ED62}"/>
              </c:ext>
            </c:extLst>
          </c:dPt>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Лист1!$A$2:$A$17</c:f>
              <c:strCache>
                <c:ptCount val="16"/>
                <c:pt idx="0">
                  <c:v>8 % Развитие жилищно-коммунального хозяйства </c:v>
                </c:pt>
                <c:pt idx="1">
                  <c:v>51,80 % Развитие образования </c:v>
                </c:pt>
                <c:pt idx="2">
                  <c:v>9,21 % Развитие культуры и спорта </c:v>
                </c:pt>
                <c:pt idx="3">
                  <c:v>0,21 % Развитие транспортоной инфаструктуры</c:v>
                </c:pt>
                <c:pt idx="4">
                  <c:v>1,49 % Развитие пищевой промышленности</c:v>
                </c:pt>
                <c:pt idx="5">
                  <c:v>0,12 % Развитие сельского хозяйства и любительского рыболовства производства</c:v>
                </c:pt>
                <c:pt idx="6">
                  <c:v>2,37 % Доступное и комфортное жилье</c:v>
                </c:pt>
                <c:pt idx="7">
                  <c:v>1,06 % Развитие дорожной деятельности</c:v>
                </c:pt>
                <c:pt idx="8">
                  <c:v>0,11 % Профилактика правонарушений</c:v>
                </c:pt>
                <c:pt idx="9">
                  <c:v>3,40 % Развитие и совершенствование муниц. управления</c:v>
                </c:pt>
                <c:pt idx="10">
                  <c:v>2,90 %  Управление муниц. финансами и муниц. имуществом</c:v>
                </c:pt>
                <c:pt idx="11">
                  <c:v>15,99 % Стимулирование экономической активности населения</c:v>
                </c:pt>
                <c:pt idx="12">
                  <c:v>0,52 % Предупреждение чрезвычайных ситуаций</c:v>
                </c:pt>
                <c:pt idx="13">
                  <c:v>0,07 % Одаренные дети и талантливая молодёжь </c:v>
                </c:pt>
                <c:pt idx="14">
                  <c:v>0,16 % Профилактика терроризма и экстремизма</c:v>
                </c:pt>
                <c:pt idx="15">
                  <c:v>2,60 % Развитие сельских территорий</c:v>
                </c:pt>
              </c:strCache>
            </c:strRef>
          </c:cat>
          <c:val>
            <c:numRef>
              <c:f>Лист1!$C$2:$C$17</c:f>
              <c:numCache>
                <c:formatCode>0.00</c:formatCode>
                <c:ptCount val="16"/>
                <c:pt idx="0">
                  <c:v>8.0020386070206388</c:v>
                </c:pt>
                <c:pt idx="1">
                  <c:v>51.796485942876181</c:v>
                </c:pt>
                <c:pt idx="2">
                  <c:v>9.2149114936251184</c:v>
                </c:pt>
                <c:pt idx="3">
                  <c:v>0.20535452571147852</c:v>
                </c:pt>
                <c:pt idx="4">
                  <c:v>1.4858971369580338</c:v>
                </c:pt>
                <c:pt idx="5">
                  <c:v>0.1207272264395302</c:v>
                </c:pt>
                <c:pt idx="6">
                  <c:v>2.3686836562263154</c:v>
                </c:pt>
                <c:pt idx="7">
                  <c:v>1.0583716212823253</c:v>
                </c:pt>
                <c:pt idx="8">
                  <c:v>0.11112198904516346</c:v>
                </c:pt>
                <c:pt idx="9">
                  <c:v>3.3965803019256016</c:v>
                </c:pt>
                <c:pt idx="10">
                  <c:v>2.9039980365220903</c:v>
                </c:pt>
                <c:pt idx="11">
                  <c:v>15.987761934921057</c:v>
                </c:pt>
                <c:pt idx="12">
                  <c:v>0.52168506421592642</c:v>
                </c:pt>
                <c:pt idx="13">
                  <c:v>6.6458121748865562E-2</c:v>
                </c:pt>
                <c:pt idx="14">
                  <c:v>0.16234019006497305</c:v>
                </c:pt>
                <c:pt idx="15">
                  <c:v>2.5975841514166893</c:v>
                </c:pt>
              </c:numCache>
            </c:numRef>
          </c:val>
          <c:extLst>
            <c:ext xmlns:c16="http://schemas.microsoft.com/office/drawing/2014/chart" uri="{C3380CC4-5D6E-409C-BE32-E72D297353CC}">
              <c16:uniqueId val="{00000019-4C3E-48DA-8E7A-497B21C6ED62}"/>
            </c:ext>
          </c:extLst>
        </c:ser>
        <c:dLbls>
          <c:dLblPos val="outEnd"/>
          <c:showLegendKey val="0"/>
          <c:showVal val="1"/>
          <c:showCatName val="0"/>
          <c:showSerName val="0"/>
          <c:showPercent val="0"/>
          <c:showBubbleSize val="0"/>
          <c:showLeaderLines val="1"/>
        </c:dLbls>
      </c:pie3DChart>
      <c:spPr>
        <a:noFill/>
        <a:ln w="25393">
          <a:noFill/>
        </a:ln>
      </c:spPr>
    </c:plotArea>
    <c:legend>
      <c:legendPos val="r"/>
      <c:layout>
        <c:manualLayout>
          <c:xMode val="edge"/>
          <c:yMode val="edge"/>
          <c:x val="0.55169002341119233"/>
          <c:y val="0.12058753804868334"/>
          <c:w val="0.44830997658880761"/>
          <c:h val="0.78445260325837241"/>
        </c:manualLayout>
      </c:layout>
      <c:overlay val="0"/>
      <c:spPr>
        <a:noFill/>
      </c:spPr>
      <c:txPr>
        <a:bodyPr/>
        <a:lstStyle/>
        <a:p>
          <a:pPr>
            <a:defRPr sz="1100" baseline="0"/>
          </a:pPr>
          <a:endParaRPr lang="ru-RU"/>
        </a:p>
      </c:txPr>
    </c:legend>
    <c:plotVisOnly val="1"/>
    <c:dispBlanksAs val="zero"/>
    <c:showDLblsOverMax val="0"/>
  </c:chart>
  <c:spPr>
    <a:noFill/>
  </c:spPr>
  <c:txPr>
    <a:bodyPr/>
    <a:lstStyle/>
    <a:p>
      <a:pPr>
        <a:defRPr sz="1795"/>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Лист1!$H$3:$M$3</c:f>
              <c:numCache>
                <c:formatCode>General</c:formatCode>
                <c:ptCount val="6"/>
                <c:pt idx="0">
                  <c:v>2022</c:v>
                </c:pt>
                <c:pt idx="1">
                  <c:v>2023</c:v>
                </c:pt>
                <c:pt idx="2">
                  <c:v>2024</c:v>
                </c:pt>
                <c:pt idx="3">
                  <c:v>2025</c:v>
                </c:pt>
                <c:pt idx="4">
                  <c:v>2026</c:v>
                </c:pt>
                <c:pt idx="5">
                  <c:v>2027</c:v>
                </c:pt>
              </c:numCache>
            </c:numRef>
          </c:cat>
          <c:val>
            <c:numRef>
              <c:f>Лист1!$H$4:$M$4</c:f>
              <c:numCache>
                <c:formatCode>General</c:formatCode>
                <c:ptCount val="6"/>
                <c:pt idx="0">
                  <c:v>77.099999999999994</c:v>
                </c:pt>
                <c:pt idx="1">
                  <c:v>31.9</c:v>
                </c:pt>
                <c:pt idx="2">
                  <c:v>26.4</c:v>
                </c:pt>
                <c:pt idx="3">
                  <c:v>50</c:v>
                </c:pt>
                <c:pt idx="4">
                  <c:v>50</c:v>
                </c:pt>
                <c:pt idx="5">
                  <c:v>50</c:v>
                </c:pt>
              </c:numCache>
            </c:numRef>
          </c:val>
          <c:extLst>
            <c:ext xmlns:c16="http://schemas.microsoft.com/office/drawing/2014/chart" uri="{C3380CC4-5D6E-409C-BE32-E72D297353CC}">
              <c16:uniqueId val="{00000000-0954-4067-8FB6-CABAB147E88F}"/>
            </c:ext>
          </c:extLst>
        </c:ser>
        <c:dLbls>
          <c:showLegendKey val="0"/>
          <c:showVal val="0"/>
          <c:showCatName val="0"/>
          <c:showSerName val="0"/>
          <c:showPercent val="0"/>
          <c:showBubbleSize val="0"/>
        </c:dLbls>
        <c:gapWidth val="150"/>
        <c:axId val="109638016"/>
        <c:axId val="109639552"/>
      </c:barChart>
      <c:catAx>
        <c:axId val="109638016"/>
        <c:scaling>
          <c:orientation val="minMax"/>
        </c:scaling>
        <c:delete val="0"/>
        <c:axPos val="b"/>
        <c:numFmt formatCode="General" sourceLinked="1"/>
        <c:majorTickMark val="out"/>
        <c:minorTickMark val="none"/>
        <c:tickLblPos val="nextTo"/>
        <c:crossAx val="109639552"/>
        <c:crosses val="autoZero"/>
        <c:auto val="0"/>
        <c:lblAlgn val="ctr"/>
        <c:lblOffset val="100"/>
        <c:noMultiLvlLbl val="0"/>
      </c:catAx>
      <c:valAx>
        <c:axId val="109639552"/>
        <c:scaling>
          <c:orientation val="minMax"/>
        </c:scaling>
        <c:delete val="1"/>
        <c:axPos val="l"/>
        <c:numFmt formatCode="General" sourceLinked="1"/>
        <c:majorTickMark val="out"/>
        <c:minorTickMark val="none"/>
        <c:tickLblPos val="nextTo"/>
        <c:crossAx val="109638016"/>
        <c:crosses val="autoZero"/>
        <c:crossBetween val="between"/>
      </c:valAx>
      <c:spPr>
        <a:noFill/>
      </c:spPr>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формируемые в рамках муниципальных программ</c:v>
                </c:pt>
              </c:strCache>
            </c:strRef>
          </c:tx>
          <c:invertIfNegative val="0"/>
          <c:dLbls>
            <c:dLbl>
              <c:idx val="0"/>
              <c:layout>
                <c:manualLayout>
                  <c:x val="-2.6157478262701292E-17"/>
                  <c:y val="-2.63071330859219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46-4A0E-9266-9DED8E1AC18B}"/>
                </c:ext>
              </c:extLst>
            </c:dLbl>
            <c:dLbl>
              <c:idx val="1"/>
              <c:layout>
                <c:manualLayout>
                  <c:x val="4.2803640713654128E-3"/>
                  <c:y val="-0.110489958960872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72-4AE7-93A2-ADD4C7F05D5F}"/>
                </c:ext>
              </c:extLst>
            </c:dLbl>
            <c:dLbl>
              <c:idx val="2"/>
              <c:layout>
                <c:manualLayout>
                  <c:x val="1.4266756782748567E-3"/>
                  <c:y val="-3.15685597031063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46-4A0E-9266-9DED8E1AC18B}"/>
                </c:ext>
              </c:extLst>
            </c:dLbl>
            <c:dLbl>
              <c:idx val="3"/>
              <c:layout>
                <c:manualLayout>
                  <c:x val="2.1401820356827327E-2"/>
                  <c:y val="-1.0522853234368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46-4A0E-9266-9DED8E1AC18B}"/>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#,##0.00</c:formatCode>
                <c:ptCount val="4"/>
                <c:pt idx="0">
                  <c:v>2152140.6</c:v>
                </c:pt>
                <c:pt idx="1">
                  <c:v>2220216.6</c:v>
                </c:pt>
                <c:pt idx="2">
                  <c:v>1688121</c:v>
                </c:pt>
                <c:pt idx="3">
                  <c:v>2285759.4</c:v>
                </c:pt>
              </c:numCache>
            </c:numRef>
          </c:val>
          <c:extLst>
            <c:ext xmlns:c16="http://schemas.microsoft.com/office/drawing/2014/chart" uri="{C3380CC4-5D6E-409C-BE32-E72D297353CC}">
              <c16:uniqueId val="{00000000-1C0F-46D9-B461-8B0FEDC76367}"/>
            </c:ext>
          </c:extLst>
        </c:ser>
        <c:ser>
          <c:idx val="1"/>
          <c:order val="1"/>
          <c:tx>
            <c:strRef>
              <c:f>Лист1!$C$1</c:f>
              <c:strCache>
                <c:ptCount val="1"/>
                <c:pt idx="0">
                  <c:v>Непрограммные расходы бюджета муниципального образования Чукотский муниципальный район</c:v>
                </c:pt>
              </c:strCache>
            </c:strRef>
          </c:tx>
          <c:invertIfNegative val="0"/>
          <c:dLbls>
            <c:dLbl>
              <c:idx val="0"/>
              <c:layout>
                <c:manualLayout>
                  <c:x val="-2.8203723500207492E-3"/>
                  <c:y val="-0.10305957086643885"/>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0F-46D9-B461-8B0FEDC76367}"/>
                </c:ext>
              </c:extLst>
            </c:dLbl>
            <c:dLbl>
              <c:idx val="1"/>
              <c:layout>
                <c:manualLayout>
                  <c:x val="6.9911489710499089E-3"/>
                  <c:y val="-0.12684450288632751"/>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0F-46D9-B461-8B0FEDC76367}"/>
                </c:ext>
              </c:extLst>
            </c:dLbl>
            <c:dLbl>
              <c:idx val="2"/>
              <c:layout>
                <c:manualLayout>
                  <c:x val="1.9910658353697881E-2"/>
                  <c:y val="-0.1242137895777353"/>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C0F-46D9-B461-8B0FEDC76367}"/>
                </c:ext>
              </c:extLst>
            </c:dLbl>
            <c:dLbl>
              <c:idx val="3"/>
              <c:layout>
                <c:manualLayout>
                  <c:x val="2.4255396404404304E-2"/>
                  <c:y val="-0.1394278053553865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E6-4708-A44B-4791544F0DDF}"/>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Лист1!$C$2:$C$5</c:f>
              <c:numCache>
                <c:formatCode>#,##0.00</c:formatCode>
                <c:ptCount val="4"/>
                <c:pt idx="0">
                  <c:v>295400.40000000002</c:v>
                </c:pt>
                <c:pt idx="1">
                  <c:v>345704.5</c:v>
                </c:pt>
                <c:pt idx="2">
                  <c:v>280384.09999999998</c:v>
                </c:pt>
                <c:pt idx="3">
                  <c:v>770174.5</c:v>
                </c:pt>
              </c:numCache>
            </c:numRef>
          </c:val>
          <c:extLst>
            <c:ext xmlns:c16="http://schemas.microsoft.com/office/drawing/2014/chart" uri="{C3380CC4-5D6E-409C-BE32-E72D297353CC}">
              <c16:uniqueId val="{00000004-1C0F-46D9-B461-8B0FEDC76367}"/>
            </c:ext>
          </c:extLst>
        </c:ser>
        <c:dLbls>
          <c:showLegendKey val="0"/>
          <c:showVal val="0"/>
          <c:showCatName val="0"/>
          <c:showSerName val="0"/>
          <c:showPercent val="0"/>
          <c:showBubbleSize val="0"/>
        </c:dLbls>
        <c:gapWidth val="150"/>
        <c:shape val="box"/>
        <c:axId val="240967040"/>
        <c:axId val="240972928"/>
        <c:axId val="0"/>
      </c:bar3DChart>
      <c:catAx>
        <c:axId val="240967040"/>
        <c:scaling>
          <c:orientation val="minMax"/>
        </c:scaling>
        <c:delete val="0"/>
        <c:axPos val="b"/>
        <c:numFmt formatCode="General" sourceLinked="1"/>
        <c:majorTickMark val="out"/>
        <c:minorTickMark val="none"/>
        <c:tickLblPos val="nextTo"/>
        <c:txPr>
          <a:bodyPr/>
          <a:lstStyle/>
          <a:p>
            <a:pPr>
              <a:defRPr sz="1400"/>
            </a:pPr>
            <a:endParaRPr lang="ru-RU"/>
          </a:p>
        </c:txPr>
        <c:crossAx val="240972928"/>
        <c:crosses val="autoZero"/>
        <c:auto val="1"/>
        <c:lblAlgn val="ctr"/>
        <c:lblOffset val="100"/>
        <c:noMultiLvlLbl val="0"/>
      </c:catAx>
      <c:valAx>
        <c:axId val="240972928"/>
        <c:scaling>
          <c:orientation val="minMax"/>
        </c:scaling>
        <c:delete val="0"/>
        <c:axPos val="l"/>
        <c:majorGridlines/>
        <c:numFmt formatCode="#,##0.00" sourceLinked="1"/>
        <c:majorTickMark val="out"/>
        <c:minorTickMark val="none"/>
        <c:tickLblPos val="nextTo"/>
        <c:txPr>
          <a:bodyPr/>
          <a:lstStyle/>
          <a:p>
            <a:pPr>
              <a:defRPr sz="1400"/>
            </a:pPr>
            <a:endParaRPr lang="ru-RU"/>
          </a:p>
        </c:txPr>
        <c:crossAx val="240967040"/>
        <c:crosses val="autoZero"/>
        <c:crossBetween val="between"/>
      </c:valAx>
      <c:spPr>
        <a:noFill/>
        <a:ln w="25395">
          <a:noFill/>
        </a:ln>
      </c:spPr>
    </c:plotArea>
    <c:legend>
      <c:legendPos val="r"/>
      <c:layout>
        <c:manualLayout>
          <c:xMode val="edge"/>
          <c:yMode val="edge"/>
          <c:x val="0.68511203993388692"/>
          <c:y val="0.19387569941759736"/>
          <c:w val="0.30632723192338218"/>
          <c:h val="0.61224860116480528"/>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969222986210189E-2"/>
          <c:y val="3.6993005677301613E-2"/>
          <c:w val="0.92413791043657623"/>
          <c:h val="0.79887209953075899"/>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Лист1!$A$35:$F$35</c:f>
              <c:numCache>
                <c:formatCode>General</c:formatCode>
                <c:ptCount val="6"/>
                <c:pt idx="0">
                  <c:v>2022</c:v>
                </c:pt>
                <c:pt idx="1">
                  <c:v>2023</c:v>
                </c:pt>
                <c:pt idx="2">
                  <c:v>2024</c:v>
                </c:pt>
                <c:pt idx="3">
                  <c:v>2025</c:v>
                </c:pt>
                <c:pt idx="4">
                  <c:v>2026</c:v>
                </c:pt>
                <c:pt idx="5">
                  <c:v>2027</c:v>
                </c:pt>
              </c:numCache>
            </c:numRef>
          </c:cat>
          <c:val>
            <c:numRef>
              <c:f>Лист1!$A$36:$F$36</c:f>
              <c:numCache>
                <c:formatCode>General</c:formatCode>
                <c:ptCount val="6"/>
                <c:pt idx="0">
                  <c:v>1.1419999999999999</c:v>
                </c:pt>
                <c:pt idx="1">
                  <c:v>1.097</c:v>
                </c:pt>
                <c:pt idx="2">
                  <c:v>1.3560000000000001</c:v>
                </c:pt>
                <c:pt idx="3">
                  <c:v>1.0760000000000001</c:v>
                </c:pt>
                <c:pt idx="4">
                  <c:v>1.0760000000000001</c:v>
                </c:pt>
                <c:pt idx="5">
                  <c:v>1.0760000000000001</c:v>
                </c:pt>
              </c:numCache>
            </c:numRef>
          </c:val>
          <c:extLst>
            <c:ext xmlns:c16="http://schemas.microsoft.com/office/drawing/2014/chart" uri="{C3380CC4-5D6E-409C-BE32-E72D297353CC}">
              <c16:uniqueId val="{00000000-962A-4523-BE86-BC9135A9E6B7}"/>
            </c:ext>
          </c:extLst>
        </c:ser>
        <c:dLbls>
          <c:showLegendKey val="0"/>
          <c:showVal val="0"/>
          <c:showCatName val="0"/>
          <c:showSerName val="0"/>
          <c:showPercent val="0"/>
          <c:showBubbleSize val="0"/>
        </c:dLbls>
        <c:gapWidth val="150"/>
        <c:axId val="109477888"/>
        <c:axId val="109479424"/>
      </c:barChart>
      <c:catAx>
        <c:axId val="109477888"/>
        <c:scaling>
          <c:orientation val="minMax"/>
        </c:scaling>
        <c:delete val="0"/>
        <c:axPos val="b"/>
        <c:numFmt formatCode="General" sourceLinked="1"/>
        <c:majorTickMark val="out"/>
        <c:minorTickMark val="none"/>
        <c:tickLblPos val="nextTo"/>
        <c:crossAx val="109479424"/>
        <c:crosses val="autoZero"/>
        <c:auto val="1"/>
        <c:lblAlgn val="ctr"/>
        <c:lblOffset val="100"/>
        <c:noMultiLvlLbl val="0"/>
      </c:catAx>
      <c:valAx>
        <c:axId val="109479424"/>
        <c:scaling>
          <c:orientation val="minMax"/>
        </c:scaling>
        <c:delete val="1"/>
        <c:axPos val="l"/>
        <c:numFmt formatCode="General" sourceLinked="1"/>
        <c:majorTickMark val="out"/>
        <c:minorTickMark val="none"/>
        <c:tickLblPos val="nextTo"/>
        <c:crossAx val="10947788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Лист1!$A$39:$F$39</c:f>
              <c:numCache>
                <c:formatCode>General</c:formatCode>
                <c:ptCount val="6"/>
                <c:pt idx="0">
                  <c:v>2022</c:v>
                </c:pt>
                <c:pt idx="1">
                  <c:v>2023</c:v>
                </c:pt>
                <c:pt idx="2">
                  <c:v>2024</c:v>
                </c:pt>
                <c:pt idx="3">
                  <c:v>2025</c:v>
                </c:pt>
                <c:pt idx="4">
                  <c:v>2026</c:v>
                </c:pt>
                <c:pt idx="5">
                  <c:v>2027</c:v>
                </c:pt>
              </c:numCache>
            </c:numRef>
          </c:cat>
          <c:val>
            <c:numRef>
              <c:f>Лист1!$A$40:$F$40</c:f>
              <c:numCache>
                <c:formatCode>General</c:formatCode>
                <c:ptCount val="6"/>
                <c:pt idx="0">
                  <c:v>8.1</c:v>
                </c:pt>
                <c:pt idx="1">
                  <c:v>7.4</c:v>
                </c:pt>
                <c:pt idx="2">
                  <c:v>6.8</c:v>
                </c:pt>
                <c:pt idx="3">
                  <c:v>7.5</c:v>
                </c:pt>
                <c:pt idx="4">
                  <c:v>7.5</c:v>
                </c:pt>
                <c:pt idx="5">
                  <c:v>7.5</c:v>
                </c:pt>
              </c:numCache>
            </c:numRef>
          </c:val>
          <c:extLst>
            <c:ext xmlns:c16="http://schemas.microsoft.com/office/drawing/2014/chart" uri="{C3380CC4-5D6E-409C-BE32-E72D297353CC}">
              <c16:uniqueId val="{00000000-E8F7-4E3D-BF1A-D3FC4D5438A6}"/>
            </c:ext>
          </c:extLst>
        </c:ser>
        <c:dLbls>
          <c:showLegendKey val="0"/>
          <c:showVal val="0"/>
          <c:showCatName val="0"/>
          <c:showSerName val="0"/>
          <c:showPercent val="0"/>
          <c:showBubbleSize val="0"/>
        </c:dLbls>
        <c:gapWidth val="150"/>
        <c:axId val="172853888"/>
        <c:axId val="172863872"/>
      </c:barChart>
      <c:catAx>
        <c:axId val="172853888"/>
        <c:scaling>
          <c:orientation val="minMax"/>
        </c:scaling>
        <c:delete val="0"/>
        <c:axPos val="b"/>
        <c:numFmt formatCode="General" sourceLinked="1"/>
        <c:majorTickMark val="out"/>
        <c:minorTickMark val="none"/>
        <c:tickLblPos val="nextTo"/>
        <c:crossAx val="172863872"/>
        <c:crosses val="autoZero"/>
        <c:auto val="1"/>
        <c:lblAlgn val="ctr"/>
        <c:lblOffset val="100"/>
        <c:noMultiLvlLbl val="0"/>
      </c:catAx>
      <c:valAx>
        <c:axId val="172863872"/>
        <c:scaling>
          <c:orientation val="minMax"/>
        </c:scaling>
        <c:delete val="1"/>
        <c:axPos val="l"/>
        <c:numFmt formatCode="General" sourceLinked="1"/>
        <c:majorTickMark val="out"/>
        <c:minorTickMark val="none"/>
        <c:tickLblPos val="nextTo"/>
        <c:crossAx val="17285388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734213029981285E-2"/>
          <c:y val="6.4961878491061581E-2"/>
          <c:w val="0.92926578697001871"/>
          <c:h val="0.78709244210162144"/>
        </c:manualLayout>
      </c:layout>
      <c:barChart>
        <c:barDir val="col"/>
        <c:grouping val="clustered"/>
        <c:varyColors val="0"/>
        <c:ser>
          <c:idx val="0"/>
          <c:order val="0"/>
          <c:spPr>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Лист1!$A$43:$F$43</c:f>
              <c:numCache>
                <c:formatCode>General</c:formatCode>
                <c:ptCount val="6"/>
                <c:pt idx="0">
                  <c:v>2022</c:v>
                </c:pt>
                <c:pt idx="1">
                  <c:v>2023</c:v>
                </c:pt>
                <c:pt idx="2">
                  <c:v>2024</c:v>
                </c:pt>
                <c:pt idx="3">
                  <c:v>2025</c:v>
                </c:pt>
                <c:pt idx="4">
                  <c:v>2026</c:v>
                </c:pt>
                <c:pt idx="5">
                  <c:v>2027</c:v>
                </c:pt>
              </c:numCache>
            </c:numRef>
          </c:cat>
          <c:val>
            <c:numRef>
              <c:f>Лист1!$A$44:$F$44</c:f>
              <c:numCache>
                <c:formatCode>General</c:formatCode>
                <c:ptCount val="6"/>
                <c:pt idx="0">
                  <c:v>5.0999999999999996</c:v>
                </c:pt>
                <c:pt idx="1">
                  <c:v>5</c:v>
                </c:pt>
                <c:pt idx="2">
                  <c:v>5</c:v>
                </c:pt>
                <c:pt idx="3">
                  <c:v>5</c:v>
                </c:pt>
                <c:pt idx="4">
                  <c:v>5</c:v>
                </c:pt>
                <c:pt idx="5">
                  <c:v>5</c:v>
                </c:pt>
              </c:numCache>
            </c:numRef>
          </c:val>
          <c:extLst>
            <c:ext xmlns:c16="http://schemas.microsoft.com/office/drawing/2014/chart" uri="{C3380CC4-5D6E-409C-BE32-E72D297353CC}">
              <c16:uniqueId val="{00000000-9543-418E-A7B5-6D12C515D598}"/>
            </c:ext>
          </c:extLst>
        </c:ser>
        <c:dLbls>
          <c:showLegendKey val="0"/>
          <c:showVal val="0"/>
          <c:showCatName val="0"/>
          <c:showSerName val="0"/>
          <c:showPercent val="0"/>
          <c:showBubbleSize val="0"/>
        </c:dLbls>
        <c:gapWidth val="150"/>
        <c:axId val="173437696"/>
        <c:axId val="173439232"/>
      </c:barChart>
      <c:catAx>
        <c:axId val="173437696"/>
        <c:scaling>
          <c:orientation val="minMax"/>
        </c:scaling>
        <c:delete val="0"/>
        <c:axPos val="b"/>
        <c:numFmt formatCode="General" sourceLinked="1"/>
        <c:majorTickMark val="out"/>
        <c:minorTickMark val="none"/>
        <c:tickLblPos val="nextTo"/>
        <c:crossAx val="173439232"/>
        <c:crosses val="autoZero"/>
        <c:auto val="1"/>
        <c:lblAlgn val="ctr"/>
        <c:lblOffset val="100"/>
        <c:noMultiLvlLbl val="0"/>
      </c:catAx>
      <c:valAx>
        <c:axId val="173439232"/>
        <c:scaling>
          <c:orientation val="minMax"/>
        </c:scaling>
        <c:delete val="1"/>
        <c:axPos val="l"/>
        <c:numFmt formatCode="General" sourceLinked="1"/>
        <c:majorTickMark val="out"/>
        <c:minorTickMark val="none"/>
        <c:tickLblPos val="nextTo"/>
        <c:crossAx val="17343769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25452.59</c:v>
                </c:pt>
                <c:pt idx="1">
                  <c:v>26540.67</c:v>
                </c:pt>
                <c:pt idx="2">
                  <c:v>29035.11</c:v>
                </c:pt>
                <c:pt idx="3">
                  <c:v>30000</c:v>
                </c:pt>
                <c:pt idx="4">
                  <c:v>30000</c:v>
                </c:pt>
                <c:pt idx="5">
                  <c:v>30000</c:v>
                </c:pt>
              </c:numCache>
            </c:numRef>
          </c:val>
          <c:extLst>
            <c:ext xmlns:c16="http://schemas.microsoft.com/office/drawing/2014/chart" uri="{C3380CC4-5D6E-409C-BE32-E72D297353CC}">
              <c16:uniqueId val="{00000000-ECC0-4D76-9B64-37BF34D4E270}"/>
            </c:ext>
          </c:extLst>
        </c:ser>
        <c:dLbls>
          <c:showLegendKey val="0"/>
          <c:showVal val="0"/>
          <c:showCatName val="0"/>
          <c:showSerName val="0"/>
          <c:showPercent val="0"/>
          <c:showBubbleSize val="0"/>
        </c:dLbls>
        <c:gapWidth val="150"/>
        <c:axId val="108109824"/>
        <c:axId val="108111360"/>
      </c:barChart>
      <c:catAx>
        <c:axId val="108109824"/>
        <c:scaling>
          <c:orientation val="minMax"/>
        </c:scaling>
        <c:delete val="0"/>
        <c:axPos val="b"/>
        <c:numFmt formatCode="General" sourceLinked="1"/>
        <c:majorTickMark val="out"/>
        <c:minorTickMark val="none"/>
        <c:tickLblPos val="nextTo"/>
        <c:crossAx val="108111360"/>
        <c:crosses val="autoZero"/>
        <c:auto val="1"/>
        <c:lblAlgn val="ctr"/>
        <c:lblOffset val="100"/>
        <c:noMultiLvlLbl val="0"/>
      </c:catAx>
      <c:valAx>
        <c:axId val="108111360"/>
        <c:scaling>
          <c:orientation val="minMax"/>
        </c:scaling>
        <c:delete val="1"/>
        <c:axPos val="l"/>
        <c:numFmt formatCode="0.0" sourceLinked="1"/>
        <c:majorTickMark val="out"/>
        <c:minorTickMark val="none"/>
        <c:tickLblPos val="nextTo"/>
        <c:crossAx val="108109824"/>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Лист1!$A$51:$F$51</c:f>
              <c:numCache>
                <c:formatCode>General</c:formatCode>
                <c:ptCount val="6"/>
                <c:pt idx="0">
                  <c:v>2022</c:v>
                </c:pt>
                <c:pt idx="1">
                  <c:v>2023</c:v>
                </c:pt>
                <c:pt idx="2">
                  <c:v>2024</c:v>
                </c:pt>
                <c:pt idx="3">
                  <c:v>2025</c:v>
                </c:pt>
                <c:pt idx="4">
                  <c:v>2026</c:v>
                </c:pt>
                <c:pt idx="5">
                  <c:v>2027</c:v>
                </c:pt>
              </c:numCache>
            </c:numRef>
          </c:cat>
          <c:val>
            <c:numRef>
              <c:f>Лист1!$A$52:$F$52</c:f>
              <c:numCache>
                <c:formatCode>0.0</c:formatCode>
                <c:ptCount val="6"/>
                <c:pt idx="0">
                  <c:v>31736</c:v>
                </c:pt>
                <c:pt idx="1">
                  <c:v>35938</c:v>
                </c:pt>
                <c:pt idx="2">
                  <c:v>40332</c:v>
                </c:pt>
                <c:pt idx="3">
                  <c:v>41500</c:v>
                </c:pt>
                <c:pt idx="4">
                  <c:v>41500</c:v>
                </c:pt>
                <c:pt idx="5">
                  <c:v>41500</c:v>
                </c:pt>
              </c:numCache>
            </c:numRef>
          </c:val>
          <c:extLst>
            <c:ext xmlns:c16="http://schemas.microsoft.com/office/drawing/2014/chart" uri="{C3380CC4-5D6E-409C-BE32-E72D297353CC}">
              <c16:uniqueId val="{00000000-AD8B-49D6-A67C-273AA6343742}"/>
            </c:ext>
          </c:extLst>
        </c:ser>
        <c:dLbls>
          <c:showLegendKey val="0"/>
          <c:showVal val="0"/>
          <c:showCatName val="0"/>
          <c:showSerName val="0"/>
          <c:showPercent val="0"/>
          <c:showBubbleSize val="0"/>
        </c:dLbls>
        <c:gapWidth val="150"/>
        <c:axId val="182066176"/>
        <c:axId val="182076160"/>
      </c:barChart>
      <c:catAx>
        <c:axId val="182066176"/>
        <c:scaling>
          <c:orientation val="minMax"/>
        </c:scaling>
        <c:delete val="0"/>
        <c:axPos val="b"/>
        <c:numFmt formatCode="General" sourceLinked="1"/>
        <c:majorTickMark val="out"/>
        <c:minorTickMark val="none"/>
        <c:tickLblPos val="nextTo"/>
        <c:crossAx val="182076160"/>
        <c:crosses val="autoZero"/>
        <c:auto val="1"/>
        <c:lblAlgn val="ctr"/>
        <c:lblOffset val="100"/>
        <c:noMultiLvlLbl val="0"/>
      </c:catAx>
      <c:valAx>
        <c:axId val="182076160"/>
        <c:scaling>
          <c:orientation val="minMax"/>
        </c:scaling>
        <c:delete val="1"/>
        <c:axPos val="l"/>
        <c:numFmt formatCode="0.0" sourceLinked="1"/>
        <c:majorTickMark val="out"/>
        <c:minorTickMark val="none"/>
        <c:tickLblPos val="nextTo"/>
        <c:crossAx val="18206617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103599.3</c:v>
                </c:pt>
                <c:pt idx="1">
                  <c:v>114295.9</c:v>
                </c:pt>
                <c:pt idx="2">
                  <c:v>138248</c:v>
                </c:pt>
                <c:pt idx="3">
                  <c:v>145000</c:v>
                </c:pt>
                <c:pt idx="4">
                  <c:v>145000</c:v>
                </c:pt>
                <c:pt idx="5">
                  <c:v>145000</c:v>
                </c:pt>
              </c:numCache>
            </c:numRef>
          </c:val>
          <c:extLst>
            <c:ext xmlns:c16="http://schemas.microsoft.com/office/drawing/2014/chart" uri="{C3380CC4-5D6E-409C-BE32-E72D297353CC}">
              <c16:uniqueId val="{00000000-9663-4BDB-B6F9-A5BF9F660922}"/>
            </c:ext>
          </c:extLst>
        </c:ser>
        <c:dLbls>
          <c:showLegendKey val="0"/>
          <c:showVal val="0"/>
          <c:showCatName val="0"/>
          <c:showSerName val="0"/>
          <c:showPercent val="0"/>
          <c:showBubbleSize val="0"/>
        </c:dLbls>
        <c:gapWidth val="150"/>
        <c:axId val="182740096"/>
        <c:axId val="182741632"/>
      </c:barChart>
      <c:catAx>
        <c:axId val="182740096"/>
        <c:scaling>
          <c:orientation val="minMax"/>
        </c:scaling>
        <c:delete val="0"/>
        <c:axPos val="b"/>
        <c:numFmt formatCode="General" sourceLinked="1"/>
        <c:majorTickMark val="out"/>
        <c:minorTickMark val="none"/>
        <c:tickLblPos val="nextTo"/>
        <c:crossAx val="182741632"/>
        <c:crosses val="autoZero"/>
        <c:auto val="1"/>
        <c:lblAlgn val="ctr"/>
        <c:lblOffset val="100"/>
        <c:noMultiLvlLbl val="0"/>
      </c:catAx>
      <c:valAx>
        <c:axId val="182741632"/>
        <c:scaling>
          <c:orientation val="minMax"/>
        </c:scaling>
        <c:delete val="1"/>
        <c:axPos val="l"/>
        <c:numFmt formatCode="0.0" sourceLinked="1"/>
        <c:majorTickMark val="out"/>
        <c:minorTickMark val="none"/>
        <c:tickLblPos val="nextTo"/>
        <c:crossAx val="18274009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ru-RU" sz="1800" dirty="0">
                <a:solidFill>
                  <a:schemeClr val="tx1"/>
                </a:solidFill>
              </a:rPr>
              <a:t>Доходы бюджета муниципального образования </a:t>
            </a:r>
          </a:p>
          <a:p>
            <a:pPr>
              <a:defRPr sz="1800">
                <a:solidFill>
                  <a:schemeClr val="tx1"/>
                </a:solidFill>
              </a:defRPr>
            </a:pPr>
            <a:r>
              <a:rPr lang="ru-RU" sz="1800" dirty="0">
                <a:solidFill>
                  <a:schemeClr val="tx1"/>
                </a:solidFill>
              </a:rPr>
              <a:t>Чукотский муниципальный район </a:t>
            </a:r>
          </a:p>
          <a:p>
            <a:pPr>
              <a:defRPr sz="1800">
                <a:solidFill>
                  <a:schemeClr val="tx1"/>
                </a:solidFill>
              </a:defRPr>
            </a:pPr>
            <a:r>
              <a:rPr lang="ru-RU" sz="1800" dirty="0" smtClean="0">
                <a:solidFill>
                  <a:schemeClr val="tx1"/>
                </a:solidFill>
              </a:rPr>
              <a:t>2 444 257,4 </a:t>
            </a:r>
            <a:r>
              <a:rPr lang="ru-RU" sz="1800" dirty="0">
                <a:solidFill>
                  <a:schemeClr val="tx1"/>
                </a:solidFill>
              </a:rPr>
              <a:t>тыс. рублей</a:t>
            </a:r>
          </a:p>
        </c:rich>
      </c:tx>
      <c:layout>
        <c:manualLayout>
          <c:xMode val="edge"/>
          <c:yMode val="edge"/>
          <c:x val="0.20431734488080108"/>
          <c:y val="3.16560780594225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ru-RU"/>
        </a:p>
      </c:txPr>
    </c:title>
    <c:autoTitleDeleted val="0"/>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055599859557816E-2"/>
          <c:y val="0.25328050554190279"/>
          <c:w val="0.50964807860555916"/>
          <c:h val="0.59191306142911881"/>
        </c:manualLayout>
      </c:layout>
      <c:pie3DChart>
        <c:varyColors val="1"/>
        <c:ser>
          <c:idx val="0"/>
          <c:order val="0"/>
          <c:tx>
            <c:strRef>
              <c:f>Лист1!$B$1</c:f>
              <c:strCache>
                <c:ptCount val="1"/>
                <c:pt idx="0">
                  <c:v>Доходы бюджета </c:v>
                </c:pt>
              </c:strCache>
            </c:strRef>
          </c:tx>
          <c:spPr>
            <a:effectLst>
              <a:outerShdw blurRad="50800" dist="50800" dir="12480000" algn="ctr" rotWithShape="0">
                <a:srgbClr val="000000">
                  <a:alpha val="43137"/>
                </a:srgbClr>
              </a:outerShdw>
            </a:effectLst>
          </c:spPr>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0-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1-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2-DFA3-4DC2-A792-801ABD1D4B7A}"/>
              </c:ext>
            </c:extLst>
          </c:dPt>
          <c:dLbls>
            <c:dLbl>
              <c:idx val="0"/>
              <c:layout>
                <c:manualLayout>
                  <c:x val="0.11395369218667922"/>
                  <c:y val="1.6322161758859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A3-4DC2-A792-801ABD1D4B7A}"/>
                </c:ext>
              </c:extLst>
            </c:dLbl>
            <c:dLbl>
              <c:idx val="1"/>
              <c:layout>
                <c:manualLayout>
                  <c:x val="-0.21707569996543385"/>
                  <c:y val="-1.16924886532223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A3-4DC2-A792-801ABD1D4B7A}"/>
                </c:ext>
              </c:extLst>
            </c:dLbl>
            <c:dLbl>
              <c:idx val="2"/>
              <c:layout>
                <c:manualLayout>
                  <c:x val="-0.11595972902281097"/>
                  <c:y val="-3.4212958334046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A3-4DC2-A792-801ABD1D4B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12700" cap="flat" cmpd="sng" algn="ctr">
                  <a:solidFill>
                    <a:schemeClr val="tx2">
                      <a:lumMod val="75000"/>
                    </a:schemeClr>
                  </a:solidFill>
                  <a:round/>
                </a:ln>
                <a:effectLst/>
              </c:spPr>
            </c:leaderLines>
            <c:extLst>
              <c:ext xmlns:c15="http://schemas.microsoft.com/office/drawing/2012/chart" uri="{CE6537A1-D6FC-4f65-9D91-7224C49458BB}"/>
            </c:extLst>
          </c:dLbls>
          <c:cat>
            <c:strRef>
              <c:f>Лист1!$A$2:$A$4</c:f>
              <c:strCache>
                <c:ptCount val="3"/>
                <c:pt idx="0">
                  <c:v>4,26 %  Налоговые доходы</c:v>
                </c:pt>
                <c:pt idx="1">
                  <c:v>1,27 %  Неналоговые доходы</c:v>
                </c:pt>
                <c:pt idx="2">
                  <c:v>95,68%  Безвозмездные поступления</c:v>
                </c:pt>
              </c:strCache>
            </c:strRef>
          </c:cat>
          <c:val>
            <c:numRef>
              <c:f>Лист1!$B$2:$B$4</c:f>
              <c:numCache>
                <c:formatCode>General</c:formatCode>
                <c:ptCount val="3"/>
                <c:pt idx="0">
                  <c:v>113720.3</c:v>
                </c:pt>
                <c:pt idx="1">
                  <c:v>33935</c:v>
                </c:pt>
                <c:pt idx="2">
                  <c:v>2521784.9</c:v>
                </c:pt>
              </c:numCache>
            </c:numRef>
          </c:val>
          <c:extLst>
            <c:ext xmlns:c16="http://schemas.microsoft.com/office/drawing/2014/chart" uri="{C3380CC4-5D6E-409C-BE32-E72D297353CC}">
              <c16:uniqueId val="{00000003-DFA3-4DC2-A792-801ABD1D4B7A}"/>
            </c:ext>
          </c:extLst>
        </c:ser>
        <c:ser>
          <c:idx val="1"/>
          <c:order val="1"/>
          <c:tx>
            <c:strRef>
              <c:f>Лист1!$C$1</c:f>
              <c:strCache>
                <c:ptCount val="1"/>
                <c:pt idx="0">
                  <c:v>Столбец1</c:v>
                </c:pt>
              </c:strCache>
            </c:strRef>
          </c:tx>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4-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5-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6-DFA3-4DC2-A792-801ABD1D4B7A}"/>
              </c:ext>
            </c:extLst>
          </c:dPt>
          <c:cat>
            <c:strRef>
              <c:f>Лист1!$A$2:$A$4</c:f>
              <c:strCache>
                <c:ptCount val="3"/>
                <c:pt idx="0">
                  <c:v>4,26 %  Налоговые доходы</c:v>
                </c:pt>
                <c:pt idx="1">
                  <c:v>1,27 %  Неналоговые доходы</c:v>
                </c:pt>
                <c:pt idx="2">
                  <c:v>95,68%  Безвозмездные поступления</c:v>
                </c:pt>
              </c:strCache>
            </c:strRef>
          </c:cat>
          <c:val>
            <c:numRef>
              <c:f>Лист1!$C$2:$C$4</c:f>
              <c:numCache>
                <c:formatCode>0.00</c:formatCode>
                <c:ptCount val="3"/>
                <c:pt idx="0">
                  <c:v>4.2600804468292646</c:v>
                </c:pt>
                <c:pt idx="1">
                  <c:v>1.2712403147296576</c:v>
                </c:pt>
                <c:pt idx="2">
                  <c:v>94.468679238441084</c:v>
                </c:pt>
              </c:numCache>
            </c:numRef>
          </c:val>
          <c:extLst>
            <c:ext xmlns:c16="http://schemas.microsoft.com/office/drawing/2014/chart" uri="{C3380CC4-5D6E-409C-BE32-E72D297353CC}">
              <c16:uniqueId val="{00000007-DFA3-4DC2-A792-801ABD1D4B7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1550296534398796"/>
          <c:y val="0.38787262442234954"/>
          <c:w val="0.36768055393006743"/>
          <c:h val="0.34553863428418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0.6905</cdr:x>
      <cdr:y>0.73863</cdr:y>
    </cdr:from>
    <cdr:to>
      <cdr:x>1</cdr:x>
      <cdr:y>0.90273</cdr:y>
    </cdr:to>
    <cdr:sp macro="" textlink="">
      <cdr:nvSpPr>
        <cdr:cNvPr id="4" name="TextBox 3"/>
        <cdr:cNvSpPr txBox="1"/>
      </cdr:nvSpPr>
      <cdr:spPr>
        <a:xfrm xmlns:a="http://schemas.openxmlformats.org/drawingml/2006/main">
          <a:off x="5906868" y="4115723"/>
          <a:ext cx="264757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0.57306</cdr:x>
      <cdr:y>0.7425</cdr:y>
    </cdr:from>
    <cdr:to>
      <cdr:x>0.74141</cdr:x>
      <cdr:y>0.96534</cdr:y>
    </cdr:to>
    <cdr:sp macro="" textlink="">
      <cdr:nvSpPr>
        <cdr:cNvPr id="5" name="TextBox 4"/>
        <cdr:cNvSpPr txBox="1"/>
      </cdr:nvSpPr>
      <cdr:spPr>
        <a:xfrm xmlns:a="http://schemas.openxmlformats.org/drawingml/2006/main">
          <a:off x="4902209" y="4137308"/>
          <a:ext cx="1440160" cy="1241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0.09252</cdr:x>
      <cdr:y>0.02568</cdr:y>
    </cdr:from>
    <cdr:to>
      <cdr:x>0.84112</cdr:x>
      <cdr:y>0.09126</cdr:y>
    </cdr:to>
    <cdr:sp macro="" textlink="">
      <cdr:nvSpPr>
        <cdr:cNvPr id="2" name="TextBox 1">
          <a:extLst xmlns:a="http://schemas.openxmlformats.org/drawingml/2006/main">
            <a:ext uri="{FF2B5EF4-FFF2-40B4-BE49-F238E27FC236}">
              <a16:creationId xmlns:a16="http://schemas.microsoft.com/office/drawing/2014/main" id="{9DC00E77-A9F4-00FA-1E86-327B9A983905}"/>
            </a:ext>
          </a:extLst>
        </cdr:cNvPr>
        <cdr:cNvSpPr txBox="1"/>
      </cdr:nvSpPr>
      <cdr:spPr>
        <a:xfrm xmlns:a="http://schemas.openxmlformats.org/drawingml/2006/main">
          <a:off x="916630" y="147384"/>
          <a:ext cx="7416824" cy="376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0.04952</cdr:x>
      <cdr:y>0</cdr:y>
    </cdr:from>
    <cdr:to>
      <cdr:x>0.95741</cdr:x>
      <cdr:y>0.18502</cdr:y>
    </cdr:to>
    <cdr:sp macro="" textlink="">
      <cdr:nvSpPr>
        <cdr:cNvPr id="3" name="TextBox 2">
          <a:extLst xmlns:a="http://schemas.openxmlformats.org/drawingml/2006/main">
            <a:ext uri="{FF2B5EF4-FFF2-40B4-BE49-F238E27FC236}">
              <a16:creationId xmlns:a16="http://schemas.microsoft.com/office/drawing/2014/main" id="{834ACFF7-2E1F-2678-A60A-07C3E4A4A19A}"/>
            </a:ext>
          </a:extLst>
        </cdr:cNvPr>
        <cdr:cNvSpPr txBox="1"/>
      </cdr:nvSpPr>
      <cdr:spPr>
        <a:xfrm xmlns:a="http://schemas.openxmlformats.org/drawingml/2006/main">
          <a:off x="490624" y="0"/>
          <a:ext cx="8995000" cy="10617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a:effectLst>
                <a:outerShdw blurRad="38100" dist="38100" dir="2700000" algn="tl">
                  <a:srgbClr val="000000">
                    <a:alpha val="43137"/>
                  </a:srgbClr>
                </a:outerShdw>
              </a:effectLst>
            </a:rPr>
            <a:t>Всего расходы бюджета муниципального образования Чукотский муниципальный район </a:t>
          </a:r>
          <a:r>
            <a:rPr lang="ru-RU" sz="1400" dirty="0" smtClean="0">
              <a:effectLst>
                <a:outerShdw blurRad="38100" dist="38100" dir="2700000" algn="tl">
                  <a:srgbClr val="000000">
                    <a:alpha val="43137"/>
                  </a:srgbClr>
                </a:outerShdw>
              </a:effectLst>
            </a:rPr>
            <a:t>2 </a:t>
          </a:r>
          <a:r>
            <a:rPr lang="ru-RU" sz="1400" dirty="0" smtClean="0">
              <a:effectLst>
                <a:outerShdw blurRad="38100" dist="38100" dir="2700000" algn="tl">
                  <a:srgbClr val="000000">
                    <a:alpha val="43137"/>
                  </a:srgbClr>
                </a:outerShdw>
              </a:effectLst>
            </a:rPr>
            <a:t>825 303,3тыс</a:t>
          </a:r>
          <a:r>
            <a:rPr lang="ru-RU" sz="1400" dirty="0">
              <a:effectLst>
                <a:outerShdw blurRad="38100" dist="38100" dir="2700000" algn="tl">
                  <a:srgbClr val="000000">
                    <a:alpha val="43137"/>
                  </a:srgbClr>
                </a:outerShdw>
              </a:effectLst>
            </a:rPr>
            <a:t>. рублей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3" name="Text Box 2"/>
          <p:cNvSpPr txBox="1">
            <a:spLocks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4" name="Text Box 3"/>
          <p:cNvSpPr txBox="1">
            <a:spLocks noChangeArrowheads="1"/>
          </p:cNvSpPr>
          <p:nvPr/>
        </p:nvSpPr>
        <p:spPr bwMode="auto">
          <a:xfrm>
            <a:off x="3851275"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5" name="Rectangle 4"/>
          <p:cNvSpPr>
            <a:spLocks noGrp="1" noRot="1" noChangeAspect="1" noChangeArrowheads="1"/>
          </p:cNvSpPr>
          <p:nvPr>
            <p:ph type="sldImg"/>
          </p:nvPr>
        </p:nvSpPr>
        <p:spPr bwMode="auto">
          <a:xfrm>
            <a:off x="712788" y="744538"/>
            <a:ext cx="5370512" cy="371951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p:nvPr>
        </p:nvSpPr>
        <p:spPr bwMode="auto">
          <a:xfrm>
            <a:off x="681038" y="4714875"/>
            <a:ext cx="5434012" cy="4464050"/>
          </a:xfrm>
          <a:prstGeom prst="rect">
            <a:avLst/>
          </a:prstGeom>
          <a:noFill/>
          <a:ln w="9525">
            <a:noFill/>
            <a:round/>
            <a:headEnd/>
            <a:tailEnd/>
          </a:ln>
          <a:effectLst/>
        </p:spPr>
        <p:txBody>
          <a:bodyPr vert="horz" wrap="square" lIns="90585" tIns="47104" rIns="90585" bIns="47104" numCol="1" anchor="t" anchorCtr="0" compatLnSpc="1">
            <a:prstTxWarp prst="textNoShape">
              <a:avLst/>
            </a:prstTxWarp>
          </a:bodyPr>
          <a:lstStyle/>
          <a:p>
            <a:pPr lvl="0"/>
            <a:endParaRPr lang="ru-RU" noProof="0"/>
          </a:p>
        </p:txBody>
      </p:sp>
      <p:sp>
        <p:nvSpPr>
          <p:cNvPr id="15367" name="Text Box 6"/>
          <p:cNvSpPr txBox="1">
            <a:spLocks noChangeArrowheads="1"/>
          </p:cNvSpPr>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4103" name="Rectangle 7"/>
          <p:cNvSpPr>
            <a:spLocks noGrp="1" noChangeArrowheads="1"/>
          </p:cNvSpPr>
          <p:nvPr>
            <p:ph type="sldNum"/>
          </p:nvPr>
        </p:nvSpPr>
        <p:spPr bwMode="auto">
          <a:xfrm>
            <a:off x="3851275" y="9428163"/>
            <a:ext cx="2943225" cy="495300"/>
          </a:xfrm>
          <a:prstGeom prst="rect">
            <a:avLst/>
          </a:prstGeom>
          <a:noFill/>
          <a:ln w="9525">
            <a:noFill/>
            <a:round/>
            <a:headEnd/>
            <a:tailEnd/>
          </a:ln>
          <a:effectLst/>
        </p:spPr>
        <p:txBody>
          <a:bodyPr vert="horz" wrap="square" lIns="90585" tIns="47104" rIns="90585" bIns="47104"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8605" algn="l"/>
                <a:tab pos="1457211" algn="l"/>
                <a:tab pos="2185816" algn="l"/>
                <a:tab pos="2914421" algn="l"/>
              </a:tabLst>
              <a:defRPr sz="1200">
                <a:solidFill>
                  <a:srgbClr val="000000"/>
                </a:solidFill>
                <a:cs typeface="Lucida Sans Unicode" panose="020B0602030504020204" pitchFamily="34" charset="0"/>
              </a:defRPr>
            </a:lvl1pPr>
          </a:lstStyle>
          <a:p>
            <a:pPr>
              <a:defRPr/>
            </a:pPr>
            <a:fld id="{9AEE2A6D-6A10-4C85-AAA2-E4C029A818F5}" type="slidenum">
              <a:rPr lang="ru-RU" altLang="ru-RU"/>
              <a:pPr>
                <a:defRPr/>
              </a:pPr>
              <a:t>‹#›</a:t>
            </a:fld>
            <a:endParaRPr lang="ru-RU" altLang="ru-RU"/>
          </a:p>
        </p:txBody>
      </p:sp>
    </p:spTree>
    <p:extLst>
      <p:ext uri="{BB962C8B-B14F-4D97-AF65-F5344CB8AC3E}">
        <p14:creationId xmlns:p14="http://schemas.microsoft.com/office/powerpoint/2010/main" val="33958386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50DCDAD-DEAF-48CC-B537-D1699BFD8EA0}" type="slidenum">
              <a:rPr lang="ru-RU" altLang="ru-RU" smtClean="0"/>
              <a:pPr>
                <a:spcBef>
                  <a:spcPct val="0"/>
                </a:spcBef>
                <a:buSzPct val="45000"/>
                <a:buFont typeface="Wingdings" panose="05000000000000000000" pitchFamily="2" charset="2"/>
                <a:buNone/>
              </a:pPr>
              <a:t>1</a:t>
            </a:fld>
            <a:endParaRPr lang="ru-RU" altLang="ru-RU"/>
          </a:p>
        </p:txBody>
      </p:sp>
      <p:sp>
        <p:nvSpPr>
          <p:cNvPr id="174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74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3B4A587-4C3F-48C0-8CB5-608C88DB77AA}" type="slidenum">
              <a:rPr lang="ru-RU" altLang="ru-RU" smtClean="0"/>
              <a:pPr>
                <a:spcBef>
                  <a:spcPct val="0"/>
                </a:spcBef>
                <a:buSzPct val="45000"/>
                <a:buFont typeface="Wingdings" panose="05000000000000000000" pitchFamily="2" charset="2"/>
                <a:buNone/>
              </a:pPr>
              <a:t>12</a:t>
            </a:fld>
            <a:endParaRPr lang="ru-RU" altLang="ru-RU"/>
          </a:p>
        </p:txBody>
      </p:sp>
      <p:sp>
        <p:nvSpPr>
          <p:cNvPr id="378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78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A8064DE-252F-4C97-9C7A-E3B3CBB93870}" type="slidenum">
              <a:rPr lang="ru-RU" altLang="ru-RU" smtClean="0"/>
              <a:pPr>
                <a:spcBef>
                  <a:spcPct val="0"/>
                </a:spcBef>
                <a:buSzPct val="45000"/>
                <a:buFont typeface="Wingdings" panose="05000000000000000000" pitchFamily="2" charset="2"/>
                <a:buNone/>
              </a:pPr>
              <a:t>13</a:t>
            </a:fld>
            <a:endParaRPr lang="ru-RU" altLang="ru-RU"/>
          </a:p>
        </p:txBody>
      </p:sp>
      <p:sp>
        <p:nvSpPr>
          <p:cNvPr id="3993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994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02DA928-3DE0-4C7C-8B31-605DD29DC3D2}" type="slidenum">
              <a:rPr lang="ru-RU" altLang="ru-RU" smtClean="0"/>
              <a:pPr>
                <a:spcBef>
                  <a:spcPct val="0"/>
                </a:spcBef>
                <a:buSzPct val="45000"/>
                <a:buFont typeface="Wingdings" panose="05000000000000000000" pitchFamily="2" charset="2"/>
                <a:buNone/>
              </a:pPr>
              <a:t>14</a:t>
            </a:fld>
            <a:endParaRPr lang="ru-RU" altLang="ru-RU"/>
          </a:p>
        </p:txBody>
      </p:sp>
      <p:sp>
        <p:nvSpPr>
          <p:cNvPr id="4198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198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F381E41-5A19-4384-8853-3FA8A3DE592C}" type="slidenum">
              <a:rPr lang="ru-RU" altLang="ru-RU" smtClean="0"/>
              <a:pPr>
                <a:spcBef>
                  <a:spcPct val="0"/>
                </a:spcBef>
                <a:buSzPct val="45000"/>
                <a:buFont typeface="Wingdings" panose="05000000000000000000" pitchFamily="2" charset="2"/>
                <a:buNone/>
              </a:pPr>
              <a:t>15</a:t>
            </a:fld>
            <a:endParaRPr lang="ru-RU" altLang="ru-RU"/>
          </a:p>
        </p:txBody>
      </p:sp>
      <p:sp>
        <p:nvSpPr>
          <p:cNvPr id="4403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403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7A2FEF7-81B4-416C-BCAC-2A57570753A5}" type="slidenum">
              <a:rPr lang="ru-RU" altLang="ru-RU" smtClean="0"/>
              <a:pPr>
                <a:spcBef>
                  <a:spcPct val="0"/>
                </a:spcBef>
                <a:buSzPct val="45000"/>
                <a:buFont typeface="Wingdings" panose="05000000000000000000" pitchFamily="2" charset="2"/>
                <a:buNone/>
              </a:pPr>
              <a:t>16</a:t>
            </a:fld>
            <a:endParaRPr lang="ru-RU" altLang="ru-RU"/>
          </a:p>
        </p:txBody>
      </p:sp>
      <p:sp>
        <p:nvSpPr>
          <p:cNvPr id="4608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608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A4E3E5-473C-43A1-8848-02BDE06D3B53}" type="slidenum">
              <a:rPr lang="ru-RU" altLang="ru-RU" smtClean="0"/>
              <a:pPr>
                <a:spcBef>
                  <a:spcPct val="0"/>
                </a:spcBef>
                <a:buSzPct val="45000"/>
                <a:buFont typeface="Wingdings" panose="05000000000000000000" pitchFamily="2" charset="2"/>
                <a:buNone/>
              </a:pPr>
              <a:t>17</a:t>
            </a:fld>
            <a:endParaRPr lang="ru-RU" altLang="ru-RU"/>
          </a:p>
        </p:txBody>
      </p:sp>
      <p:sp>
        <p:nvSpPr>
          <p:cNvPr id="4813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813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1AF67E9-BEF3-4419-9757-F23A170F4645}" type="slidenum">
              <a:rPr lang="ru-RU" altLang="ru-RU" smtClean="0"/>
              <a:pPr>
                <a:spcBef>
                  <a:spcPct val="0"/>
                </a:spcBef>
                <a:buSzPct val="45000"/>
                <a:buFont typeface="Wingdings" panose="05000000000000000000" pitchFamily="2" charset="2"/>
                <a:buNone/>
              </a:pPr>
              <a:t>18</a:t>
            </a:fld>
            <a:endParaRPr lang="ru-RU" altLang="ru-RU"/>
          </a:p>
        </p:txBody>
      </p:sp>
      <p:sp>
        <p:nvSpPr>
          <p:cNvPr id="501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01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D3EAA-E678-4EB5-814A-28399EB757B3}" type="slidenum">
              <a:rPr lang="ru-RU" altLang="ru-RU" smtClean="0"/>
              <a:pPr>
                <a:spcBef>
                  <a:spcPct val="0"/>
                </a:spcBef>
                <a:buSzPct val="45000"/>
                <a:buFont typeface="Wingdings" panose="05000000000000000000" pitchFamily="2" charset="2"/>
                <a:buNone/>
              </a:pPr>
              <a:t>19</a:t>
            </a:fld>
            <a:endParaRPr lang="ru-RU" altLang="ru-RU"/>
          </a:p>
        </p:txBody>
      </p:sp>
      <p:sp>
        <p:nvSpPr>
          <p:cNvPr id="5222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222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262488-30BC-428F-A626-628DC960619F}" type="slidenum">
              <a:rPr lang="ru-RU" altLang="ru-RU" smtClean="0"/>
              <a:pPr>
                <a:spcBef>
                  <a:spcPct val="0"/>
                </a:spcBef>
                <a:buSzPct val="45000"/>
                <a:buFont typeface="Wingdings" panose="05000000000000000000" pitchFamily="2" charset="2"/>
                <a:buNone/>
              </a:pPr>
              <a:t>20</a:t>
            </a:fld>
            <a:endParaRPr lang="ru-RU" altLang="ru-RU"/>
          </a:p>
        </p:txBody>
      </p:sp>
      <p:sp>
        <p:nvSpPr>
          <p:cNvPr id="5427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427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CDC693-C6B7-454B-BE93-F69D8A475F2B}" type="slidenum">
              <a:rPr lang="ru-RU" altLang="ru-RU" smtClean="0"/>
              <a:pPr>
                <a:spcBef>
                  <a:spcPct val="0"/>
                </a:spcBef>
                <a:buSzPct val="45000"/>
                <a:buFont typeface="Wingdings" panose="05000000000000000000" pitchFamily="2" charset="2"/>
                <a:buNone/>
              </a:pPr>
              <a:t>21</a:t>
            </a:fld>
            <a:endParaRPr lang="ru-RU" altLang="ru-RU"/>
          </a:p>
        </p:txBody>
      </p:sp>
      <p:sp>
        <p:nvSpPr>
          <p:cNvPr id="5632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632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38325F3-7F7A-40F8-931F-CBDAF8E52B58}" type="slidenum">
              <a:rPr lang="ru-RU" altLang="ru-RU" smtClean="0"/>
              <a:pPr>
                <a:spcBef>
                  <a:spcPct val="0"/>
                </a:spcBef>
                <a:buSzPct val="45000"/>
                <a:buFont typeface="Wingdings" panose="05000000000000000000" pitchFamily="2" charset="2"/>
                <a:buNone/>
              </a:pPr>
              <a:t>2</a:t>
            </a:fld>
            <a:endParaRPr lang="ru-RU" altLang="ru-RU"/>
          </a:p>
        </p:txBody>
      </p:sp>
      <p:sp>
        <p:nvSpPr>
          <p:cNvPr id="194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94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AA731AC-18A3-4E61-9994-DAFD631DC6E1}" type="slidenum">
              <a:rPr lang="ru-RU" altLang="ru-RU" smtClean="0"/>
              <a:pPr>
                <a:spcBef>
                  <a:spcPct val="0"/>
                </a:spcBef>
                <a:buSzPct val="45000"/>
                <a:buFont typeface="Wingdings" panose="05000000000000000000" pitchFamily="2" charset="2"/>
                <a:buNone/>
              </a:pPr>
              <a:t>22</a:t>
            </a:fld>
            <a:endParaRPr lang="ru-RU" altLang="ru-RU"/>
          </a:p>
        </p:txBody>
      </p:sp>
      <p:sp>
        <p:nvSpPr>
          <p:cNvPr id="5837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837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FC8ED8A-3B6B-48A7-B306-B83559D4F27E}" type="slidenum">
              <a:rPr lang="ru-RU" altLang="ru-RU" smtClean="0"/>
              <a:pPr>
                <a:spcBef>
                  <a:spcPct val="0"/>
                </a:spcBef>
                <a:buSzPct val="45000"/>
                <a:buFont typeface="Wingdings" panose="05000000000000000000" pitchFamily="2" charset="2"/>
                <a:buNone/>
              </a:pPr>
              <a:t>23</a:t>
            </a:fld>
            <a:endParaRPr lang="ru-RU" altLang="ru-RU"/>
          </a:p>
        </p:txBody>
      </p:sp>
      <p:sp>
        <p:nvSpPr>
          <p:cNvPr id="6041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042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8BAC0CC-075A-4794-837E-564A2822783A}" type="slidenum">
              <a:rPr lang="ru-RU" altLang="ru-RU" smtClean="0"/>
              <a:pPr>
                <a:spcBef>
                  <a:spcPct val="0"/>
                </a:spcBef>
                <a:buSzPct val="45000"/>
                <a:buFont typeface="Wingdings" panose="05000000000000000000" pitchFamily="2" charset="2"/>
                <a:buNone/>
              </a:pPr>
              <a:t>24</a:t>
            </a:fld>
            <a:endParaRPr lang="ru-RU" altLang="ru-RU"/>
          </a:p>
        </p:txBody>
      </p:sp>
      <p:sp>
        <p:nvSpPr>
          <p:cNvPr id="6246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246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7ECD1FD-2CEC-480C-AB71-EF8F905181E7}" type="slidenum">
              <a:rPr lang="ru-RU" altLang="ru-RU" smtClean="0"/>
              <a:pPr>
                <a:spcBef>
                  <a:spcPct val="0"/>
                </a:spcBef>
                <a:buSzPct val="45000"/>
                <a:buFont typeface="Wingdings" panose="05000000000000000000" pitchFamily="2" charset="2"/>
                <a:buNone/>
              </a:pPr>
              <a:t>25</a:t>
            </a:fld>
            <a:endParaRPr lang="ru-RU" altLang="ru-RU"/>
          </a:p>
        </p:txBody>
      </p:sp>
      <p:sp>
        <p:nvSpPr>
          <p:cNvPr id="6451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451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C00AD1A-E0F5-4C0B-8DD5-9F026895158A}" type="slidenum">
              <a:rPr lang="ru-RU" altLang="ru-RU" smtClean="0"/>
              <a:pPr>
                <a:spcBef>
                  <a:spcPct val="0"/>
                </a:spcBef>
                <a:buSzPct val="45000"/>
                <a:buFont typeface="Wingdings" panose="05000000000000000000" pitchFamily="2" charset="2"/>
                <a:buNone/>
              </a:pPr>
              <a:t>26</a:t>
            </a:fld>
            <a:endParaRPr lang="ru-RU" altLang="ru-RU"/>
          </a:p>
        </p:txBody>
      </p:sp>
      <p:sp>
        <p:nvSpPr>
          <p:cNvPr id="6656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656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5A20109-838B-4A5D-A4F3-241415900C2E}" type="slidenum">
              <a:rPr lang="ru-RU" altLang="ru-RU" smtClean="0"/>
              <a:pPr>
                <a:spcBef>
                  <a:spcPct val="0"/>
                </a:spcBef>
                <a:buSzPct val="45000"/>
                <a:buFont typeface="Wingdings" panose="05000000000000000000" pitchFamily="2" charset="2"/>
                <a:buNone/>
              </a:pPr>
              <a:t>27</a:t>
            </a:fld>
            <a:endParaRPr lang="ru-RU" altLang="ru-RU"/>
          </a:p>
        </p:txBody>
      </p:sp>
      <p:sp>
        <p:nvSpPr>
          <p:cNvPr id="686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86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F4EE404-8527-4BE9-B7DB-22ABACB17ABE}" type="slidenum">
              <a:rPr lang="ru-RU" altLang="ru-RU" smtClean="0"/>
              <a:pPr>
                <a:spcBef>
                  <a:spcPct val="0"/>
                </a:spcBef>
                <a:buSzPct val="45000"/>
                <a:buFont typeface="Wingdings" panose="05000000000000000000" pitchFamily="2" charset="2"/>
                <a:buNone/>
              </a:pPr>
              <a:t>28</a:t>
            </a:fld>
            <a:endParaRPr lang="ru-RU" altLang="ru-RU"/>
          </a:p>
        </p:txBody>
      </p:sp>
      <p:sp>
        <p:nvSpPr>
          <p:cNvPr id="706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06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46B79BD-DF9D-41A2-9C3C-4A9B0248E0AD}" type="slidenum">
              <a:rPr lang="ru-RU" altLang="ru-RU" smtClean="0"/>
              <a:pPr>
                <a:spcBef>
                  <a:spcPct val="0"/>
                </a:spcBef>
                <a:buSzPct val="45000"/>
                <a:buFont typeface="Wingdings" panose="05000000000000000000" pitchFamily="2" charset="2"/>
                <a:buNone/>
              </a:pPr>
              <a:t>29</a:t>
            </a:fld>
            <a:endParaRPr lang="ru-RU" altLang="ru-RU"/>
          </a:p>
        </p:txBody>
      </p:sp>
      <p:sp>
        <p:nvSpPr>
          <p:cNvPr id="727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27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42830C0-D5A0-46E2-B1F5-ED83D9ED51CA}" type="slidenum">
              <a:rPr lang="ru-RU" altLang="ru-RU" smtClean="0"/>
              <a:pPr>
                <a:spcBef>
                  <a:spcPct val="0"/>
                </a:spcBef>
                <a:buSzPct val="45000"/>
                <a:buFont typeface="Wingdings" panose="05000000000000000000" pitchFamily="2" charset="2"/>
                <a:buNone/>
              </a:pPr>
              <a:t>31</a:t>
            </a:fld>
            <a:endParaRPr lang="ru-RU" altLang="ru-RU"/>
          </a:p>
        </p:txBody>
      </p:sp>
      <p:sp>
        <p:nvSpPr>
          <p:cNvPr id="757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57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dirty="0">
              <a:latin typeface="Times New Roman" panose="02020603050405020304" pitchFamily="18" charset="0"/>
              <a:ea typeface="SimSun" panose="02010600030101010101" pitchFamily="2" charset="-122"/>
            </a:endParaRPr>
          </a:p>
        </p:txBody>
      </p:sp>
      <p:sp>
        <p:nvSpPr>
          <p:cNvPr id="75781" name="Text Box 3"/>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585" tIns="47104" rIns="90585" bIns="47104"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682C5F-9462-45D5-A8AC-8C97AF44C11E}" type="slidenum">
              <a:rPr lang="ru-RU" altLang="ru-RU"/>
              <a:pPr algn="r" eaLnBrk="1" hangingPunct="1">
                <a:spcBef>
                  <a:spcPct val="0"/>
                </a:spcBef>
                <a:buClrTx/>
                <a:buFontTx/>
                <a:buNone/>
              </a:pPr>
              <a:t>31</a:t>
            </a:fld>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37BE031-0ED8-48DD-B8B5-4CC144F31E0D}" type="slidenum">
              <a:rPr lang="ru-RU" altLang="ru-RU" smtClean="0"/>
              <a:pPr>
                <a:spcBef>
                  <a:spcPct val="0"/>
                </a:spcBef>
                <a:buSzPct val="45000"/>
                <a:buFont typeface="Wingdings" panose="05000000000000000000" pitchFamily="2" charset="2"/>
                <a:buNone/>
              </a:pPr>
              <a:t>33</a:t>
            </a:fld>
            <a:endParaRPr lang="ru-RU" altLang="ru-RU"/>
          </a:p>
        </p:txBody>
      </p:sp>
      <p:sp>
        <p:nvSpPr>
          <p:cNvPr id="788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88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8497238-72E6-4785-8FF1-0666ED977569}" type="slidenum">
              <a:rPr lang="ru-RU" altLang="ru-RU" smtClean="0"/>
              <a:pPr>
                <a:spcBef>
                  <a:spcPct val="0"/>
                </a:spcBef>
                <a:buSzPct val="45000"/>
                <a:buFont typeface="Wingdings" panose="05000000000000000000" pitchFamily="2" charset="2"/>
                <a:buNone/>
              </a:pPr>
              <a:t>3</a:t>
            </a:fld>
            <a:endParaRPr lang="ru-RU" altLang="ru-RU"/>
          </a:p>
        </p:txBody>
      </p:sp>
      <p:sp>
        <p:nvSpPr>
          <p:cNvPr id="215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15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34</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35</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8032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36</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55775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94F8021-5E2A-4BA7-97FF-D65C00E6A370}" type="slidenum">
              <a:rPr lang="ru-RU" altLang="ru-RU" smtClean="0"/>
              <a:pPr>
                <a:spcBef>
                  <a:spcPct val="0"/>
                </a:spcBef>
                <a:buSzPct val="45000"/>
                <a:buFont typeface="Wingdings" panose="05000000000000000000" pitchFamily="2" charset="2"/>
                <a:buNone/>
              </a:pPr>
              <a:t>37</a:t>
            </a:fld>
            <a:endParaRPr lang="ru-RU" altLang="ru-RU"/>
          </a:p>
        </p:txBody>
      </p:sp>
      <p:sp>
        <p:nvSpPr>
          <p:cNvPr id="849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49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E7350-5B5A-4AE3-AEEA-1CFA78E7218A}" type="slidenum">
              <a:rPr lang="ru-RU" altLang="ru-RU" smtClean="0"/>
              <a:pPr>
                <a:spcBef>
                  <a:spcPct val="0"/>
                </a:spcBef>
                <a:buSzPct val="45000"/>
                <a:buFont typeface="Wingdings" panose="05000000000000000000" pitchFamily="2" charset="2"/>
                <a:buNone/>
              </a:pPr>
              <a:t>38</a:t>
            </a:fld>
            <a:endParaRPr lang="ru-RU" altLang="ru-RU"/>
          </a:p>
        </p:txBody>
      </p:sp>
      <p:sp>
        <p:nvSpPr>
          <p:cNvPr id="870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70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D6E1312-2633-4588-95BE-8DB28AC94BF1}" type="slidenum">
              <a:rPr lang="ru-RU" altLang="ru-RU" smtClean="0"/>
              <a:pPr>
                <a:spcBef>
                  <a:spcPct val="0"/>
                </a:spcBef>
                <a:buSzPct val="45000"/>
                <a:buFont typeface="Wingdings" panose="05000000000000000000" pitchFamily="2" charset="2"/>
                <a:buNone/>
              </a:pPr>
              <a:t>39</a:t>
            </a:fld>
            <a:endParaRPr lang="ru-RU" altLang="ru-RU"/>
          </a:p>
        </p:txBody>
      </p:sp>
      <p:sp>
        <p:nvSpPr>
          <p:cNvPr id="890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90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0DFFA-B93A-433B-8A7F-ACF9DB8834F9}" type="slidenum">
              <a:rPr lang="ru-RU" altLang="ru-RU" smtClean="0"/>
              <a:pPr>
                <a:spcBef>
                  <a:spcPct val="0"/>
                </a:spcBef>
                <a:buSzPct val="45000"/>
                <a:buFont typeface="Wingdings" panose="05000000000000000000" pitchFamily="2" charset="2"/>
                <a:buNone/>
              </a:pPr>
              <a:t>4</a:t>
            </a:fld>
            <a:endParaRPr lang="ru-RU" altLang="ru-RU"/>
          </a:p>
        </p:txBody>
      </p:sp>
      <p:sp>
        <p:nvSpPr>
          <p:cNvPr id="2355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355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a:latin typeface="Times New Roman" panose="02020603050405020304" pitchFamily="18"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3ADB7DE-E36C-4668-8047-627C621D1068}" type="slidenum">
              <a:rPr lang="ru-RU" altLang="ru-RU" smtClean="0"/>
              <a:pPr>
                <a:spcBef>
                  <a:spcPct val="0"/>
                </a:spcBef>
                <a:buSzPct val="45000"/>
                <a:buFont typeface="Wingdings" panose="05000000000000000000" pitchFamily="2" charset="2"/>
                <a:buNone/>
              </a:pPr>
              <a:t>5</a:t>
            </a:fld>
            <a:endParaRPr lang="ru-RU" altLang="ru-RU"/>
          </a:p>
        </p:txBody>
      </p:sp>
      <p:sp>
        <p:nvSpPr>
          <p:cNvPr id="2560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560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E6A271-3CF2-491E-841D-37F3FF06A553}" type="slidenum">
              <a:rPr lang="ru-RU" altLang="ru-RU" smtClean="0"/>
              <a:pPr>
                <a:spcBef>
                  <a:spcPct val="0"/>
                </a:spcBef>
                <a:buSzPct val="45000"/>
                <a:buFont typeface="Wingdings" panose="05000000000000000000" pitchFamily="2" charset="2"/>
                <a:buNone/>
              </a:pPr>
              <a:t>6</a:t>
            </a:fld>
            <a:endParaRPr lang="ru-RU" altLang="ru-RU"/>
          </a:p>
        </p:txBody>
      </p:sp>
      <p:sp>
        <p:nvSpPr>
          <p:cNvPr id="276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76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BC0A56A-6107-4B35-8195-B34063FB00C3}" type="slidenum">
              <a:rPr lang="ru-RU" altLang="ru-RU" smtClean="0"/>
              <a:pPr>
                <a:spcBef>
                  <a:spcPct val="0"/>
                </a:spcBef>
                <a:buSzPct val="45000"/>
                <a:buFont typeface="Wingdings" panose="05000000000000000000" pitchFamily="2" charset="2"/>
                <a:buNone/>
              </a:pPr>
              <a:t>9</a:t>
            </a:fld>
            <a:endParaRPr lang="ru-RU" altLang="ru-RU"/>
          </a:p>
        </p:txBody>
      </p:sp>
      <p:sp>
        <p:nvSpPr>
          <p:cNvPr id="3174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174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106C380-E40F-409F-9BC9-DD123544C0DA}" type="slidenum">
              <a:rPr lang="ru-RU" altLang="ru-RU" smtClean="0"/>
              <a:pPr>
                <a:spcBef>
                  <a:spcPct val="0"/>
                </a:spcBef>
                <a:buSzPct val="45000"/>
                <a:buFont typeface="Wingdings" panose="05000000000000000000" pitchFamily="2" charset="2"/>
                <a:buNone/>
              </a:pPr>
              <a:t>10</a:t>
            </a:fld>
            <a:endParaRPr lang="ru-RU" altLang="ru-RU"/>
          </a:p>
        </p:txBody>
      </p:sp>
      <p:sp>
        <p:nvSpPr>
          <p:cNvPr id="337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37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A6C93-DDDE-4695-9255-FBF05E955472}" type="slidenum">
              <a:rPr lang="ru-RU" altLang="ru-RU" smtClean="0"/>
              <a:pPr>
                <a:spcBef>
                  <a:spcPct val="0"/>
                </a:spcBef>
                <a:buSzPct val="45000"/>
                <a:buFont typeface="Wingdings" panose="05000000000000000000" pitchFamily="2" charset="2"/>
                <a:buNone/>
              </a:pPr>
              <a:t>11</a:t>
            </a:fld>
            <a:endParaRPr lang="ru-RU" altLang="ru-RU"/>
          </a:p>
        </p:txBody>
      </p:sp>
      <p:sp>
        <p:nvSpPr>
          <p:cNvPr id="358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58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7"/>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2"/>
          <p:cNvSpPr>
            <a:spLocks noGrp="1" noChangeArrowheads="1"/>
          </p:cNvSpPr>
          <p:nvPr>
            <p:ph type="sldNum" idx="10"/>
          </p:nvPr>
        </p:nvSpPr>
        <p:spPr>
          <a:ln/>
        </p:spPr>
        <p:txBody>
          <a:bodyPr/>
          <a:lstStyle>
            <a:lvl1pPr>
              <a:defRPr/>
            </a:lvl1pPr>
          </a:lstStyle>
          <a:p>
            <a:pPr>
              <a:defRPr/>
            </a:pPr>
            <a:fld id="{63CB7F7F-12B3-44E7-9801-288097474732}" type="slidenum">
              <a:rPr lang="ru-RU" altLang="ru-RU"/>
              <a:pPr>
                <a:defRPr/>
              </a:pPr>
              <a:t>‹#›</a:t>
            </a:fld>
            <a:endParaRPr lang="ru-RU" altLang="ru-RU"/>
          </a:p>
        </p:txBody>
      </p:sp>
    </p:spTree>
    <p:extLst>
      <p:ext uri="{BB962C8B-B14F-4D97-AF65-F5344CB8AC3E}">
        <p14:creationId xmlns:p14="http://schemas.microsoft.com/office/powerpoint/2010/main" val="248373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DAB41FB8-F34E-4D68-AF43-30ABE0913519}" type="slidenum">
              <a:rPr lang="ru-RU" altLang="ru-RU"/>
              <a:pPr>
                <a:defRPr/>
              </a:pPr>
              <a:t>‹#›</a:t>
            </a:fld>
            <a:endParaRPr lang="ru-RU" altLang="ru-RU"/>
          </a:p>
        </p:txBody>
      </p:sp>
    </p:spTree>
    <p:extLst>
      <p:ext uri="{BB962C8B-B14F-4D97-AF65-F5344CB8AC3E}">
        <p14:creationId xmlns:p14="http://schemas.microsoft.com/office/powerpoint/2010/main" val="15197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72"/>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72"/>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B7EF3828-914E-4D52-BD10-D675B70EE47F}" type="slidenum">
              <a:rPr lang="ru-RU" altLang="ru-RU"/>
              <a:pPr>
                <a:defRPr/>
              </a:pPr>
              <a:t>‹#›</a:t>
            </a:fld>
            <a:endParaRPr lang="ru-RU" altLang="ru-RU"/>
          </a:p>
        </p:txBody>
      </p:sp>
    </p:spTree>
    <p:extLst>
      <p:ext uri="{BB962C8B-B14F-4D97-AF65-F5344CB8AC3E}">
        <p14:creationId xmlns:p14="http://schemas.microsoft.com/office/powerpoint/2010/main" val="71742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3"/>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19"/>
          <p:cNvSpPr>
            <a:spLocks noGrp="1" noChangeArrowheads="1"/>
          </p:cNvSpPr>
          <p:nvPr>
            <p:ph type="sldNum" idx="10"/>
          </p:nvPr>
        </p:nvSpPr>
        <p:spPr>
          <a:ln/>
        </p:spPr>
        <p:txBody>
          <a:bodyPr/>
          <a:lstStyle>
            <a:lvl1pPr>
              <a:defRPr/>
            </a:lvl1pPr>
          </a:lstStyle>
          <a:p>
            <a:pPr>
              <a:defRPr/>
            </a:pPr>
            <a:fld id="{8A79A70E-BF96-4130-8811-03CED188DB53}" type="slidenum">
              <a:rPr lang="ru-RU" altLang="ru-RU"/>
              <a:pPr>
                <a:defRPr/>
              </a:pPr>
              <a:t>‹#›</a:t>
            </a:fld>
            <a:endParaRPr lang="ru-RU" altLang="ru-RU"/>
          </a:p>
        </p:txBody>
      </p:sp>
    </p:spTree>
    <p:extLst>
      <p:ext uri="{BB962C8B-B14F-4D97-AF65-F5344CB8AC3E}">
        <p14:creationId xmlns:p14="http://schemas.microsoft.com/office/powerpoint/2010/main" val="284970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FB35F4A-646F-4797-A65F-A3BECE23710A}" type="slidenum">
              <a:rPr lang="ru-RU" altLang="ru-RU"/>
              <a:pPr>
                <a:defRPr/>
              </a:pPr>
              <a:t>‹#›</a:t>
            </a:fld>
            <a:endParaRPr lang="ru-RU" altLang="ru-RU"/>
          </a:p>
        </p:txBody>
      </p:sp>
    </p:spTree>
    <p:extLst>
      <p:ext uri="{BB962C8B-B14F-4D97-AF65-F5344CB8AC3E}">
        <p14:creationId xmlns:p14="http://schemas.microsoft.com/office/powerpoint/2010/main" val="205631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48" y="4406918"/>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4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9"/>
          <p:cNvSpPr>
            <a:spLocks noGrp="1" noChangeArrowheads="1"/>
          </p:cNvSpPr>
          <p:nvPr>
            <p:ph type="sldNum" idx="10"/>
          </p:nvPr>
        </p:nvSpPr>
        <p:spPr>
          <a:ln/>
        </p:spPr>
        <p:txBody>
          <a:bodyPr/>
          <a:lstStyle>
            <a:lvl1pPr>
              <a:defRPr/>
            </a:lvl1pPr>
          </a:lstStyle>
          <a:p>
            <a:pPr>
              <a:defRPr/>
            </a:pPr>
            <a:fld id="{8CE59D51-D7C1-43DC-BE57-ADDD7C3AF967}" type="slidenum">
              <a:rPr lang="ru-RU" altLang="ru-RU"/>
              <a:pPr>
                <a:defRPr/>
              </a:pPr>
              <a:t>‹#›</a:t>
            </a:fld>
            <a:endParaRPr lang="ru-RU" altLang="ru-RU"/>
          </a:p>
        </p:txBody>
      </p:sp>
    </p:spTree>
    <p:extLst>
      <p:ext uri="{BB962C8B-B14F-4D97-AF65-F5344CB8AC3E}">
        <p14:creationId xmlns:p14="http://schemas.microsoft.com/office/powerpoint/2010/main" val="628913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0"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9"/>
          <p:cNvSpPr>
            <a:spLocks noGrp="1" noChangeArrowheads="1"/>
          </p:cNvSpPr>
          <p:nvPr>
            <p:ph type="sldNum" idx="10"/>
          </p:nvPr>
        </p:nvSpPr>
        <p:spPr>
          <a:ln/>
        </p:spPr>
        <p:txBody>
          <a:bodyPr/>
          <a:lstStyle>
            <a:lvl1pPr>
              <a:defRPr/>
            </a:lvl1pPr>
          </a:lstStyle>
          <a:p>
            <a:pPr>
              <a:defRPr/>
            </a:pPr>
            <a:fld id="{D82918D1-815F-4C96-9CFF-E962FA7618C7}" type="slidenum">
              <a:rPr lang="ru-RU" altLang="ru-RU"/>
              <a:pPr>
                <a:defRPr/>
              </a:pPr>
              <a:t>‹#›</a:t>
            </a:fld>
            <a:endParaRPr lang="ru-RU" altLang="ru-RU"/>
          </a:p>
        </p:txBody>
      </p:sp>
    </p:spTree>
    <p:extLst>
      <p:ext uri="{BB962C8B-B14F-4D97-AF65-F5344CB8AC3E}">
        <p14:creationId xmlns:p14="http://schemas.microsoft.com/office/powerpoint/2010/main" val="425119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9"/>
          <p:cNvSpPr>
            <a:spLocks noGrp="1" noChangeArrowheads="1"/>
          </p:cNvSpPr>
          <p:nvPr>
            <p:ph type="sldNum" idx="10"/>
          </p:nvPr>
        </p:nvSpPr>
        <p:spPr>
          <a:ln/>
        </p:spPr>
        <p:txBody>
          <a:bodyPr/>
          <a:lstStyle>
            <a:lvl1pPr>
              <a:defRPr/>
            </a:lvl1pPr>
          </a:lstStyle>
          <a:p>
            <a:pPr>
              <a:defRPr/>
            </a:pPr>
            <a:fld id="{AD8DB2B4-6F20-4316-9BEB-3CBCB2021F56}" type="slidenum">
              <a:rPr lang="ru-RU" altLang="ru-RU"/>
              <a:pPr>
                <a:defRPr/>
              </a:pPr>
              <a:t>‹#›</a:t>
            </a:fld>
            <a:endParaRPr lang="ru-RU" altLang="ru-RU"/>
          </a:p>
        </p:txBody>
      </p:sp>
    </p:spTree>
    <p:extLst>
      <p:ext uri="{BB962C8B-B14F-4D97-AF65-F5344CB8AC3E}">
        <p14:creationId xmlns:p14="http://schemas.microsoft.com/office/powerpoint/2010/main" val="76976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9"/>
          <p:cNvSpPr>
            <a:spLocks noGrp="1" noChangeArrowheads="1"/>
          </p:cNvSpPr>
          <p:nvPr>
            <p:ph type="sldNum" idx="10"/>
          </p:nvPr>
        </p:nvSpPr>
        <p:spPr>
          <a:ln/>
        </p:spPr>
        <p:txBody>
          <a:bodyPr/>
          <a:lstStyle>
            <a:lvl1pPr>
              <a:defRPr/>
            </a:lvl1pPr>
          </a:lstStyle>
          <a:p>
            <a:pPr>
              <a:defRPr/>
            </a:pPr>
            <a:fld id="{5FD6C6D5-86D6-4826-B9E7-EF28672CFD2C}" type="slidenum">
              <a:rPr lang="ru-RU" altLang="ru-RU"/>
              <a:pPr>
                <a:defRPr/>
              </a:pPr>
              <a:t>‹#›</a:t>
            </a:fld>
            <a:endParaRPr lang="ru-RU" altLang="ru-RU"/>
          </a:p>
        </p:txBody>
      </p:sp>
    </p:spTree>
    <p:extLst>
      <p:ext uri="{BB962C8B-B14F-4D97-AF65-F5344CB8AC3E}">
        <p14:creationId xmlns:p14="http://schemas.microsoft.com/office/powerpoint/2010/main" val="364083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sldNum" idx="10"/>
          </p:nvPr>
        </p:nvSpPr>
        <p:spPr>
          <a:ln/>
        </p:spPr>
        <p:txBody>
          <a:bodyPr/>
          <a:lstStyle>
            <a:lvl1pPr>
              <a:defRPr/>
            </a:lvl1pPr>
          </a:lstStyle>
          <a:p>
            <a:pPr>
              <a:defRPr/>
            </a:pPr>
            <a:fld id="{DEE565A7-C828-44FD-9217-BA122667207B}" type="slidenum">
              <a:rPr lang="ru-RU" altLang="ru-RU"/>
              <a:pPr>
                <a:defRPr/>
              </a:pPr>
              <a:t>‹#›</a:t>
            </a:fld>
            <a:endParaRPr lang="ru-RU" altLang="ru-RU"/>
          </a:p>
        </p:txBody>
      </p:sp>
    </p:spTree>
    <p:extLst>
      <p:ext uri="{BB962C8B-B14F-4D97-AF65-F5344CB8AC3E}">
        <p14:creationId xmlns:p14="http://schemas.microsoft.com/office/powerpoint/2010/main" val="3017209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68"/>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03871EEF-59FB-4C5D-B16C-25A083606C98}" type="slidenum">
              <a:rPr lang="ru-RU" altLang="ru-RU"/>
              <a:pPr>
                <a:defRPr/>
              </a:pPr>
              <a:t>‹#›</a:t>
            </a:fld>
            <a:endParaRPr lang="ru-RU" altLang="ru-RU"/>
          </a:p>
        </p:txBody>
      </p:sp>
    </p:spTree>
    <p:extLst>
      <p:ext uri="{BB962C8B-B14F-4D97-AF65-F5344CB8AC3E}">
        <p14:creationId xmlns:p14="http://schemas.microsoft.com/office/powerpoint/2010/main" val="205163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68ADDA34-0763-48FB-A1B1-7B90EE9E079A}" type="slidenum">
              <a:rPr lang="ru-RU" altLang="ru-RU"/>
              <a:pPr>
                <a:defRPr/>
              </a:pPr>
              <a:t>‹#›</a:t>
            </a:fld>
            <a:endParaRPr lang="ru-RU" altLang="ru-RU"/>
          </a:p>
        </p:txBody>
      </p:sp>
    </p:spTree>
    <p:extLst>
      <p:ext uri="{BB962C8B-B14F-4D97-AF65-F5344CB8AC3E}">
        <p14:creationId xmlns:p14="http://schemas.microsoft.com/office/powerpoint/2010/main" val="262772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2"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2"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2"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DA744589-5A82-4501-86E5-DB8D190F2308}" type="slidenum">
              <a:rPr lang="ru-RU" altLang="ru-RU"/>
              <a:pPr>
                <a:defRPr/>
              </a:pPr>
              <a:t>‹#›</a:t>
            </a:fld>
            <a:endParaRPr lang="ru-RU" altLang="ru-RU"/>
          </a:p>
        </p:txBody>
      </p:sp>
    </p:spTree>
    <p:extLst>
      <p:ext uri="{BB962C8B-B14F-4D97-AF65-F5344CB8AC3E}">
        <p14:creationId xmlns:p14="http://schemas.microsoft.com/office/powerpoint/2010/main" val="204107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EF74079-632F-4C08-95F2-B4AA153364D7}" type="slidenum">
              <a:rPr lang="ru-RU" altLang="ru-RU"/>
              <a:pPr>
                <a:defRPr/>
              </a:pPr>
              <a:t>‹#›</a:t>
            </a:fld>
            <a:endParaRPr lang="ru-RU" altLang="ru-RU"/>
          </a:p>
        </p:txBody>
      </p:sp>
    </p:spTree>
    <p:extLst>
      <p:ext uri="{BB962C8B-B14F-4D97-AF65-F5344CB8AC3E}">
        <p14:creationId xmlns:p14="http://schemas.microsoft.com/office/powerpoint/2010/main" val="92201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68"/>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68"/>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107A160A-A4DD-4DD0-9DD2-BD229D763D7C}" type="slidenum">
              <a:rPr lang="ru-RU" altLang="ru-RU"/>
              <a:pPr>
                <a:defRPr/>
              </a:pPr>
              <a:t>‹#›</a:t>
            </a:fld>
            <a:endParaRPr lang="ru-RU" altLang="ru-RU"/>
          </a:p>
        </p:txBody>
      </p:sp>
    </p:spTree>
    <p:extLst>
      <p:ext uri="{BB962C8B-B14F-4D97-AF65-F5344CB8AC3E}">
        <p14:creationId xmlns:p14="http://schemas.microsoft.com/office/powerpoint/2010/main" val="342914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907588"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7588"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867" y="5052546"/>
            <a:ext cx="610774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1B8AC6CA-37A6-4A0F-B6F7-9B6D51431FDF}" type="datetimeFigureOut">
              <a:rPr lang="en-US" smtClean="0"/>
              <a:pPr>
                <a:defRPr/>
              </a:pPr>
              <a:t>1/30/2026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5F3DFD-F4DA-4B16-9296-2DD6FFF50956}" type="slidenum">
              <a:rPr lang="ru-RU" altLang="ru-RU" smtClean="0"/>
              <a:pPr>
                <a:defRPr/>
              </a:pPr>
              <a:t>‹#›</a:t>
            </a:fld>
            <a:endParaRPr lang="ru-RU" altLang="ru-RU"/>
          </a:p>
        </p:txBody>
      </p:sp>
      <p:sp>
        <p:nvSpPr>
          <p:cNvPr id="2" name="Title 1"/>
          <p:cNvSpPr>
            <a:spLocks noGrp="1"/>
          </p:cNvSpPr>
          <p:nvPr>
            <p:ph type="ctrTitle"/>
          </p:nvPr>
        </p:nvSpPr>
        <p:spPr>
          <a:xfrm>
            <a:off x="885855" y="3132290"/>
            <a:ext cx="777454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16D0815-DF22-4811-9E60-C1789549858E}" type="datetimeFigureOut">
              <a:rPr lang="en-US" smtClean="0"/>
              <a:pPr>
                <a:defRPr/>
              </a:pPr>
              <a:t>1/30/2026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15301F-2692-4F63-BA14-89C8FB55066B}"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38448" y="731520"/>
            <a:ext cx="693531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981" y="2172648"/>
            <a:ext cx="6464924"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191326" y="4607511"/>
            <a:ext cx="6469072"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DCA78B-A3E6-4C75-9CCD-0F3402297A1E}" type="datetimeFigureOut">
              <a:rPr lang="en-US" smtClean="0"/>
              <a:pPr>
                <a:defRPr/>
              </a:pPr>
              <a:t>1/30/2026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37369F-A645-4244-8DA0-A2FD87152EE2}" type="slidenum">
              <a:rPr lang="ru-RU" altLang="ru-RU" smtClean="0"/>
              <a:pPr>
                <a:defRPr/>
              </a:pPr>
              <a:t>‹#›</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AD1E8F7-D813-472C-878E-73FB602595AD}" type="datetimeFigureOut">
              <a:rPr lang="en-US" smtClean="0"/>
              <a:pPr>
                <a:defRPr/>
              </a:pPr>
              <a:t>1/30/2026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7FFEFA-3BC0-41A8-A2C6-E7AE108B134E}"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38448" y="731519"/>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033055" y="731520"/>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449"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3019" y="1400327"/>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35384"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032917" y="1399032"/>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370105C-7DE1-4528-9D9B-C18D95131C83}" type="datetimeFigureOut">
              <a:rPr lang="en-US" smtClean="0"/>
              <a:pPr>
                <a:defRPr/>
              </a:pPr>
              <a:t>1/30/2026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5F654B-5423-4C3C-BDD4-72CC59DC6227}"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46EF36B0-620E-4D3E-A6EF-98F9A63FFB6D}" type="datetimeFigureOut">
              <a:rPr lang="en-US" smtClean="0"/>
              <a:pPr>
                <a:defRPr/>
              </a:pPr>
              <a:t>1/30/2026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22B0AA-9D19-4AE2-B93A-8A6475E1424B}" type="slidenum">
              <a:rPr lang="ru-RU" altLang="ru-RU" smtClean="0"/>
              <a:pPr>
                <a:defRPr/>
              </a:pPr>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B4D99-6895-4037-8A65-7C963C36557A}" type="datetimeFigureOut">
              <a:rPr lang="en-US" smtClean="0"/>
              <a:pPr>
                <a:defRPr/>
              </a:pPr>
              <a:t>1/30/2026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32DEF4-1352-4BF1-8893-93334558EC80}" type="slidenum">
              <a:rPr lang="ru-RU" altLang="ru-RU" smtClean="0"/>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50" y="4406922"/>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50"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sldNum" idx="10"/>
          </p:nvPr>
        </p:nvSpPr>
        <p:spPr>
          <a:ln/>
        </p:spPr>
        <p:txBody>
          <a:bodyPr/>
          <a:lstStyle>
            <a:lvl1pPr>
              <a:defRPr/>
            </a:lvl1pPr>
          </a:lstStyle>
          <a:p>
            <a:pPr>
              <a:defRPr/>
            </a:pPr>
            <a:fld id="{FACD97DD-033A-4EDA-939C-29B861F001C9}" type="slidenum">
              <a:rPr lang="ru-RU" altLang="ru-RU"/>
              <a:pPr>
                <a:defRPr/>
              </a:pPr>
              <a:t>‹#›</a:t>
            </a:fld>
            <a:endParaRPr lang="ru-RU" altLang="ru-RU"/>
          </a:p>
        </p:txBody>
      </p:sp>
    </p:spTree>
    <p:extLst>
      <p:ext uri="{BB962C8B-B14F-4D97-AF65-F5344CB8AC3E}">
        <p14:creationId xmlns:p14="http://schemas.microsoft.com/office/powerpoint/2010/main" val="387864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166" y="2209801"/>
            <a:ext cx="3939724"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977106" y="731520"/>
            <a:ext cx="4352540"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65599" y="3497802"/>
            <a:ext cx="3671637"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417EB7A1-5555-4979-B959-487F6E6C25EC}" type="datetimeFigureOut">
              <a:rPr lang="en-US" smtClean="0"/>
              <a:pPr>
                <a:defRPr/>
              </a:pPr>
              <a:t>1/30/2026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EC0D36-A9B5-4895-88D6-5B35D0463C45}" type="slidenum">
              <a:rPr lang="ru-RU" altLang="ru-RU" smtClean="0"/>
              <a:pPr>
                <a:defRPr/>
              </a:pPr>
              <a:t>‹#›</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883" y="1143000"/>
            <a:ext cx="4458415"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51197" y="1010486"/>
            <a:ext cx="4002598"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7C163143-4FD2-47A2-B999-2E191F908055}" type="datetimeFigureOut">
              <a:rPr lang="en-US" smtClean="0"/>
              <a:pPr>
                <a:defRPr/>
              </a:pPr>
              <a:t>1/30/2026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0E4AAA-B79E-48D7-9E91-7B0654856B0C}" type="slidenum">
              <a:rPr lang="ru-RU" altLang="ru-RU" smtClean="0"/>
              <a:pPr>
                <a:defRPr/>
              </a:pPr>
              <a:t>‹#›</a:t>
            </a:fld>
            <a:endParaRPr lang="ru-RU" altLang="ru-RU"/>
          </a:p>
        </p:txBody>
      </p:sp>
      <p:sp>
        <p:nvSpPr>
          <p:cNvPr id="2" name="Title 1"/>
          <p:cNvSpPr>
            <a:spLocks noGrp="1"/>
          </p:cNvSpPr>
          <p:nvPr>
            <p:ph type="title"/>
          </p:nvPr>
        </p:nvSpPr>
        <p:spPr>
          <a:xfrm>
            <a:off x="788000" y="4464421"/>
            <a:ext cx="691660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064081" y="731519"/>
            <a:ext cx="6935312"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A6C842AF-8810-46E2-B11A-57E959430954}" type="datetimeFigureOut">
              <a:rPr lang="en-US" smtClean="0"/>
              <a:pPr>
                <a:defRPr/>
              </a:pPr>
              <a:t>1/30/2026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63E24C-101D-4BB6-A4BD-DE69015F963C}" type="slidenum">
              <a:rPr lang="ru-RU" altLang="ru-RU" smtClean="0"/>
              <a:pPr>
                <a:defRPr/>
              </a:pPr>
              <a:t>‹#›</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0105" y="376517"/>
            <a:ext cx="2229207"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601700" y="731519"/>
            <a:ext cx="5232566"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2AD03F2-5541-4515-B187-63F71F0CB5B5}" type="datetimeFigureOut">
              <a:rPr lang="en-US" smtClean="0"/>
              <a:pPr>
                <a:defRPr/>
              </a:pPr>
              <a:t>1/30/2026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03CD1A-8231-43AC-86D5-A6022638C94A}" type="slidenum">
              <a:rPr lang="ru-RU" altLang="ru-RU" smtClean="0"/>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2"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idx="10"/>
          </p:nvPr>
        </p:nvSpPr>
        <p:spPr>
          <a:ln/>
        </p:spPr>
        <p:txBody>
          <a:bodyPr/>
          <a:lstStyle>
            <a:lvl1pPr>
              <a:defRPr/>
            </a:lvl1pPr>
          </a:lstStyle>
          <a:p>
            <a:pPr>
              <a:defRPr/>
            </a:pPr>
            <a:fld id="{8263E63C-DF0C-491B-B786-8B6458A03053}" type="slidenum">
              <a:rPr lang="ru-RU" altLang="ru-RU"/>
              <a:pPr>
                <a:defRPr/>
              </a:pPr>
              <a:t>‹#›</a:t>
            </a:fld>
            <a:endParaRPr lang="ru-RU" altLang="ru-RU"/>
          </a:p>
        </p:txBody>
      </p:sp>
    </p:spTree>
    <p:extLst>
      <p:ext uri="{BB962C8B-B14F-4D97-AF65-F5344CB8AC3E}">
        <p14:creationId xmlns:p14="http://schemas.microsoft.com/office/powerpoint/2010/main" val="102765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7"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7"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idx="10"/>
          </p:nvPr>
        </p:nvSpPr>
        <p:spPr>
          <a:ln/>
        </p:spPr>
        <p:txBody>
          <a:bodyPr/>
          <a:lstStyle>
            <a:lvl1pPr>
              <a:defRPr/>
            </a:lvl1pPr>
          </a:lstStyle>
          <a:p>
            <a:pPr>
              <a:defRPr/>
            </a:pPr>
            <a:fld id="{D843A47A-EA88-4721-8176-0DC9A182318A}" type="slidenum">
              <a:rPr lang="ru-RU" altLang="ru-RU"/>
              <a:pPr>
                <a:defRPr/>
              </a:pPr>
              <a:t>‹#›</a:t>
            </a:fld>
            <a:endParaRPr lang="ru-RU" altLang="ru-RU"/>
          </a:p>
        </p:txBody>
      </p:sp>
    </p:spTree>
    <p:extLst>
      <p:ext uri="{BB962C8B-B14F-4D97-AF65-F5344CB8AC3E}">
        <p14:creationId xmlns:p14="http://schemas.microsoft.com/office/powerpoint/2010/main" val="105729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idx="10"/>
          </p:nvPr>
        </p:nvSpPr>
        <p:spPr>
          <a:ln/>
        </p:spPr>
        <p:txBody>
          <a:bodyPr/>
          <a:lstStyle>
            <a:lvl1pPr>
              <a:defRPr/>
            </a:lvl1pPr>
          </a:lstStyle>
          <a:p>
            <a:pPr>
              <a:defRPr/>
            </a:pPr>
            <a:fld id="{C2145C94-8170-4E8D-8504-CB26DC26B4DF}" type="slidenum">
              <a:rPr lang="ru-RU" altLang="ru-RU"/>
              <a:pPr>
                <a:defRPr/>
              </a:pPr>
              <a:t>‹#›</a:t>
            </a:fld>
            <a:endParaRPr lang="ru-RU" altLang="ru-RU"/>
          </a:p>
        </p:txBody>
      </p:sp>
    </p:spTree>
    <p:extLst>
      <p:ext uri="{BB962C8B-B14F-4D97-AF65-F5344CB8AC3E}">
        <p14:creationId xmlns:p14="http://schemas.microsoft.com/office/powerpoint/2010/main" val="15718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4A4005A-96C5-4B0C-A8B8-E9569E7E596D}" type="slidenum">
              <a:rPr lang="ru-RU" altLang="ru-RU"/>
              <a:pPr>
                <a:defRPr/>
              </a:pPr>
              <a:t>‹#›</a:t>
            </a:fld>
            <a:endParaRPr lang="ru-RU" altLang="ru-RU"/>
          </a:p>
        </p:txBody>
      </p:sp>
    </p:spTree>
    <p:extLst>
      <p:ext uri="{BB962C8B-B14F-4D97-AF65-F5344CB8AC3E}">
        <p14:creationId xmlns:p14="http://schemas.microsoft.com/office/powerpoint/2010/main" val="19213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7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F1B6740B-C460-49C0-9E68-A6C722FE785B}" type="slidenum">
              <a:rPr lang="ru-RU" altLang="ru-RU"/>
              <a:pPr>
                <a:defRPr/>
              </a:pPr>
              <a:t>‹#›</a:t>
            </a:fld>
            <a:endParaRPr lang="ru-RU" altLang="ru-RU"/>
          </a:p>
        </p:txBody>
      </p:sp>
    </p:spTree>
    <p:extLst>
      <p:ext uri="{BB962C8B-B14F-4D97-AF65-F5344CB8AC3E}">
        <p14:creationId xmlns:p14="http://schemas.microsoft.com/office/powerpoint/2010/main" val="30268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5"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5"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5"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80C9DD85-2C95-482F-9762-DC4619E16DC3}" type="slidenum">
              <a:rPr lang="ru-RU" altLang="ru-RU"/>
              <a:pPr>
                <a:defRPr/>
              </a:pPr>
              <a:t>‹#›</a:t>
            </a:fld>
            <a:endParaRPr lang="ru-RU" altLang="ru-RU"/>
          </a:p>
        </p:txBody>
      </p:sp>
    </p:spTree>
    <p:extLst>
      <p:ext uri="{BB962C8B-B14F-4D97-AF65-F5344CB8AC3E}">
        <p14:creationId xmlns:p14="http://schemas.microsoft.com/office/powerpoint/2010/main" val="39890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0" name="Rectangle 2"/>
          <p:cNvSpPr>
            <a:spLocks noGrp="1" noChangeArrowheads="1"/>
          </p:cNvSpPr>
          <p:nvPr>
            <p:ph type="sldNum"/>
          </p:nvPr>
        </p:nvSpPr>
        <p:spPr bwMode="auto">
          <a:xfrm>
            <a:off x="7099312" y="6248422"/>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134F4437-C249-4010-A930-58C7B46A434C}" type="slidenum">
              <a:rPr lang="ru-RU" altLang="ru-RU"/>
              <a:pPr>
                <a:defRPr/>
              </a:pPr>
              <a:t>‹#›</a:t>
            </a:fld>
            <a:endParaRPr lang="ru-RU" altLang="ru-RU"/>
          </a:p>
        </p:txBody>
      </p:sp>
      <p:grpSp>
        <p:nvGrpSpPr>
          <p:cNvPr id="1028" name="Group 3"/>
          <p:cNvGrpSpPr>
            <a:grpSpLocks/>
          </p:cNvGrpSpPr>
          <p:nvPr/>
        </p:nvGrpSpPr>
        <p:grpSpPr bwMode="auto">
          <a:xfrm>
            <a:off x="0" y="22"/>
            <a:ext cx="9904413" cy="544513"/>
            <a:chOff x="0" y="0"/>
            <a:chExt cx="6239" cy="343"/>
          </a:xfrm>
        </p:grpSpPr>
        <p:sp>
          <p:nvSpPr>
            <p:cNvPr id="1032" name="Rectangle 4"/>
            <p:cNvSpPr>
              <a:spLocks noChangeArrowheads="1"/>
            </p:cNvSpPr>
            <p:nvPr/>
          </p:nvSpPr>
          <p:spPr bwMode="auto">
            <a:xfrm>
              <a:off x="0" y="0"/>
              <a:ext cx="195" cy="336"/>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3" name="Rectangle 5"/>
            <p:cNvSpPr>
              <a:spLocks noChangeArrowheads="1"/>
            </p:cNvSpPr>
            <p:nvPr/>
          </p:nvSpPr>
          <p:spPr bwMode="auto">
            <a:xfrm>
              <a:off x="282" y="85"/>
              <a:ext cx="5958" cy="173"/>
            </a:xfrm>
            <a:prstGeom prst="rect">
              <a:avLst/>
            </a:prstGeom>
            <a:gradFill rotWithShape="0">
              <a:gsLst>
                <a:gs pos="0">
                  <a:srgbClr val="FFFFFF"/>
                </a:gs>
                <a:gs pos="100000">
                  <a:srgbClr val="00007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4" name="Rectangle 6"/>
            <p:cNvSpPr>
              <a:spLocks noChangeArrowheads="1"/>
            </p:cNvSpPr>
            <p:nvPr/>
          </p:nvSpPr>
          <p:spPr bwMode="auto">
            <a:xfrm>
              <a:off x="279" y="85"/>
              <a:ext cx="94"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5" name="Rectangle 7"/>
            <p:cNvSpPr>
              <a:spLocks noChangeArrowheads="1"/>
            </p:cNvSpPr>
            <p:nvPr/>
          </p:nvSpPr>
          <p:spPr bwMode="auto">
            <a:xfrm>
              <a:off x="373" y="0"/>
              <a:ext cx="95"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6" name="Rectangle 8"/>
            <p:cNvSpPr>
              <a:spLocks noChangeArrowheads="1"/>
            </p:cNvSpPr>
            <p:nvPr/>
          </p:nvSpPr>
          <p:spPr bwMode="auto">
            <a:xfrm>
              <a:off x="373" y="85"/>
              <a:ext cx="95"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7" name="Rectangle 9"/>
            <p:cNvSpPr>
              <a:spLocks noChangeArrowheads="1"/>
            </p:cNvSpPr>
            <p:nvPr/>
          </p:nvSpPr>
          <p:spPr bwMode="auto">
            <a:xfrm>
              <a:off x="187" y="173"/>
              <a:ext cx="93"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8" name="Rectangle 10"/>
            <p:cNvSpPr>
              <a:spLocks noChangeArrowheads="1"/>
            </p:cNvSpPr>
            <p:nvPr/>
          </p:nvSpPr>
          <p:spPr bwMode="auto">
            <a:xfrm>
              <a:off x="90" y="86"/>
              <a:ext cx="96"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9" name="Rectangle 11"/>
            <p:cNvSpPr>
              <a:spLocks noChangeArrowheads="1"/>
            </p:cNvSpPr>
            <p:nvPr/>
          </p:nvSpPr>
          <p:spPr bwMode="auto">
            <a:xfrm>
              <a:off x="279" y="171"/>
              <a:ext cx="94"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40" name="Rectangle 12"/>
            <p:cNvSpPr>
              <a:spLocks noChangeArrowheads="1"/>
            </p:cNvSpPr>
            <p:nvPr/>
          </p:nvSpPr>
          <p:spPr bwMode="auto">
            <a:xfrm>
              <a:off x="187" y="258"/>
              <a:ext cx="93"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sp>
        <p:nvSpPr>
          <p:cNvPr id="1029" name="Rectangle 13"/>
          <p:cNvSpPr>
            <a:spLocks noGrp="1" noChangeArrowheads="1"/>
          </p:cNvSpPr>
          <p:nvPr>
            <p:ph type="title"/>
          </p:nvPr>
        </p:nvSpPr>
        <p:spPr bwMode="auto">
          <a:xfrm>
            <a:off x="495300" y="425472"/>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1030" name="Rectangle 14"/>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1031" name="Text Box 15"/>
          <p:cNvSpPr txBox="1">
            <a:spLocks noChangeArrowheads="1"/>
          </p:cNvSpPr>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18"/>
            <a:ext cx="9904413" cy="6856413"/>
            <a:chOff x="0" y="0"/>
            <a:chExt cx="6239" cy="4319"/>
          </a:xfrm>
        </p:grpSpPr>
        <p:sp>
          <p:nvSpPr>
            <p:cNvPr id="2056" name="Rectangle 2"/>
            <p:cNvSpPr>
              <a:spLocks noChangeArrowheads="1"/>
            </p:cNvSpPr>
            <p:nvPr/>
          </p:nvSpPr>
          <p:spPr bwMode="auto">
            <a:xfrm>
              <a:off x="0" y="0"/>
              <a:ext cx="2392" cy="4320"/>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7" name="Rectangle 3"/>
            <p:cNvSpPr>
              <a:spLocks noChangeArrowheads="1"/>
            </p:cNvSpPr>
            <p:nvPr/>
          </p:nvSpPr>
          <p:spPr bwMode="auto">
            <a:xfrm>
              <a:off x="1171" y="1065"/>
              <a:ext cx="5069" cy="1596"/>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nvGrpSpPr>
            <p:cNvPr id="2058" name="Group 4"/>
            <p:cNvGrpSpPr>
              <a:grpSpLocks/>
            </p:cNvGrpSpPr>
            <p:nvPr/>
          </p:nvGrpSpPr>
          <p:grpSpPr bwMode="auto">
            <a:xfrm>
              <a:off x="0" y="672"/>
              <a:ext cx="1955" cy="1988"/>
              <a:chOff x="0" y="672"/>
              <a:chExt cx="1955" cy="1988"/>
            </a:xfrm>
          </p:grpSpPr>
          <p:sp>
            <p:nvSpPr>
              <p:cNvPr id="2059" name="Rectangle 5"/>
              <p:cNvSpPr>
                <a:spLocks noChangeArrowheads="1"/>
              </p:cNvSpPr>
              <p:nvPr/>
            </p:nvSpPr>
            <p:spPr bwMode="auto">
              <a:xfrm>
                <a:off x="391" y="2257"/>
                <a:ext cx="393" cy="404"/>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0" name="Rectangle 6"/>
              <p:cNvSpPr>
                <a:spLocks noChangeArrowheads="1"/>
              </p:cNvSpPr>
              <p:nvPr/>
            </p:nvSpPr>
            <p:spPr bwMode="auto">
              <a:xfrm>
                <a:off x="1171" y="1065"/>
                <a:ext cx="392" cy="405"/>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1" name="Rectangle 7"/>
              <p:cNvSpPr>
                <a:spLocks noChangeArrowheads="1"/>
              </p:cNvSpPr>
              <p:nvPr/>
            </p:nvSpPr>
            <p:spPr bwMode="auto">
              <a:xfrm>
                <a:off x="1557" y="672"/>
                <a:ext cx="400" cy="400"/>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2" name="Rectangle 8"/>
              <p:cNvSpPr>
                <a:spLocks noChangeArrowheads="1"/>
              </p:cNvSpPr>
              <p:nvPr/>
            </p:nvSpPr>
            <p:spPr bwMode="auto">
              <a:xfrm>
                <a:off x="779" y="2257"/>
                <a:ext cx="398" cy="404"/>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3" name="Rectangle 9"/>
              <p:cNvSpPr>
                <a:spLocks noChangeArrowheads="1"/>
              </p:cNvSpPr>
              <p:nvPr/>
            </p:nvSpPr>
            <p:spPr bwMode="auto">
              <a:xfrm>
                <a:off x="1557" y="1065"/>
                <a:ext cx="400" cy="405"/>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4" name="Rectangle 10"/>
              <p:cNvSpPr>
                <a:spLocks noChangeArrowheads="1"/>
              </p:cNvSpPr>
              <p:nvPr/>
            </p:nvSpPr>
            <p:spPr bwMode="auto">
              <a:xfrm>
                <a:off x="779" y="1464"/>
                <a:ext cx="398" cy="39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5" name="Rectangle 11"/>
              <p:cNvSpPr>
                <a:spLocks noChangeArrowheads="1"/>
              </p:cNvSpPr>
              <p:nvPr/>
            </p:nvSpPr>
            <p:spPr bwMode="auto">
              <a:xfrm>
                <a:off x="0" y="1464"/>
                <a:ext cx="397" cy="399"/>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6" name="Rectangle 12"/>
              <p:cNvSpPr>
                <a:spLocks noChangeArrowheads="1"/>
              </p:cNvSpPr>
              <p:nvPr/>
            </p:nvSpPr>
            <p:spPr bwMode="auto">
              <a:xfrm>
                <a:off x="1171" y="1464"/>
                <a:ext cx="392" cy="39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7" name="Rectangle 13"/>
              <p:cNvSpPr>
                <a:spLocks noChangeArrowheads="1"/>
              </p:cNvSpPr>
              <p:nvPr/>
            </p:nvSpPr>
            <p:spPr bwMode="auto">
              <a:xfrm>
                <a:off x="391" y="1857"/>
                <a:ext cx="393" cy="406"/>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8" name="Rectangle 14"/>
              <p:cNvSpPr>
                <a:spLocks noChangeArrowheads="1"/>
              </p:cNvSpPr>
              <p:nvPr/>
            </p:nvSpPr>
            <p:spPr bwMode="auto">
              <a:xfrm>
                <a:off x="779" y="1857"/>
                <a:ext cx="398" cy="40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grpSp>
      <p:sp>
        <p:nvSpPr>
          <p:cNvPr id="2051" name="Rectangle 15"/>
          <p:cNvSpPr>
            <a:spLocks noGrp="1" noChangeArrowheads="1"/>
          </p:cNvSpPr>
          <p:nvPr>
            <p:ph type="title"/>
          </p:nvPr>
        </p:nvSpPr>
        <p:spPr bwMode="auto">
          <a:xfrm>
            <a:off x="495300" y="425468"/>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2052" name="Rectangle 16"/>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2053" name="Text Box 17"/>
          <p:cNvSpPr txBox="1">
            <a:spLocks noChangeArrowheads="1"/>
          </p:cNvSpPr>
          <p:nvPr/>
        </p:nvSpPr>
        <p:spPr bwMode="auto">
          <a:xfrm>
            <a:off x="495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4" name="Text Box 18"/>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91" name="Rectangle 19"/>
          <p:cNvSpPr>
            <a:spLocks noGrp="1" noChangeArrowheads="1"/>
          </p:cNvSpPr>
          <p:nvPr>
            <p:ph type="sldNum"/>
          </p:nvPr>
        </p:nvSpPr>
        <p:spPr bwMode="auto">
          <a:xfrm>
            <a:off x="7099309" y="6248418"/>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675AC633-29D4-45BE-BA90-F0F61E264CF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907588"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3042" y="4372168"/>
            <a:ext cx="705635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38448" y="732260"/>
            <a:ext cx="6935312"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87622" y="6172201"/>
            <a:ext cx="2724587"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1/30/2026</a:t>
            </a:fld>
            <a:endParaRPr lang="en-US" dirty="0"/>
          </a:p>
        </p:txBody>
      </p:sp>
      <p:sp>
        <p:nvSpPr>
          <p:cNvPr id="5" name="Footer Placeholder 4"/>
          <p:cNvSpPr>
            <a:spLocks noGrp="1"/>
          </p:cNvSpPr>
          <p:nvPr>
            <p:ph type="ftr" sz="quarter" idx="3"/>
          </p:nvPr>
        </p:nvSpPr>
        <p:spPr>
          <a:xfrm>
            <a:off x="495379" y="6172201"/>
            <a:ext cx="3632783"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128161" y="6172201"/>
            <a:ext cx="198151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134F4437-C249-4010-A930-58C7B46A434C}"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gradFill rotWithShape="0">
          <a:gsLst>
            <a:gs pos="0">
              <a:srgbClr val="C9D1DC"/>
            </a:gs>
            <a:gs pos="100000">
              <a:srgbClr val="E7F0FD"/>
            </a:gs>
          </a:gsLst>
          <a:lin ang="54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38188" y="6237288"/>
            <a:ext cx="84312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lnSpc>
                <a:spcPct val="80000"/>
              </a:lnSpc>
              <a:spcBef>
                <a:spcPts val="325"/>
              </a:spcBef>
              <a:buClrTx/>
              <a:buSzPct val="75000"/>
              <a:buFontTx/>
              <a:buNone/>
            </a:pPr>
            <a:r>
              <a:rPr lang="ru-RU" altLang="ru-RU" sz="1300" b="1" dirty="0">
                <a:solidFill>
                  <a:srgbClr val="00007D"/>
                </a:solidFill>
              </a:rPr>
              <a:t>по проекту бюджета МО Чукотский муниципальный район на </a:t>
            </a:r>
            <a:r>
              <a:rPr lang="ru-RU" altLang="ru-RU" sz="1300" b="1" dirty="0" smtClean="0">
                <a:solidFill>
                  <a:srgbClr val="00007D"/>
                </a:solidFill>
              </a:rPr>
              <a:t>202</a:t>
            </a:r>
            <a:r>
              <a:rPr lang="en-US" altLang="ru-RU" sz="1300" b="1" dirty="0" smtClean="0">
                <a:solidFill>
                  <a:srgbClr val="00007D"/>
                </a:solidFill>
              </a:rPr>
              <a:t>5</a:t>
            </a:r>
            <a:r>
              <a:rPr lang="ru-RU" altLang="ru-RU" sz="1300" b="1" dirty="0" smtClean="0">
                <a:solidFill>
                  <a:srgbClr val="00007D"/>
                </a:solidFill>
              </a:rPr>
              <a:t> </a:t>
            </a:r>
            <a:r>
              <a:rPr lang="ru-RU" altLang="ru-RU" sz="1300" b="1" dirty="0">
                <a:solidFill>
                  <a:srgbClr val="00007D"/>
                </a:solidFill>
              </a:rPr>
              <a:t>год</a:t>
            </a:r>
          </a:p>
          <a:p>
            <a:pPr algn="ctr" eaLnBrk="1" hangingPunct="1">
              <a:lnSpc>
                <a:spcPct val="80000"/>
              </a:lnSpc>
              <a:spcBef>
                <a:spcPts val="325"/>
              </a:spcBef>
              <a:buClrTx/>
              <a:buSzPct val="75000"/>
              <a:buFontTx/>
              <a:buNone/>
            </a:pPr>
            <a:endParaRPr lang="ru-RU" altLang="ru-RU" sz="1300" b="1" dirty="0">
              <a:solidFill>
                <a:srgbClr val="00007D"/>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86" y="4292622"/>
            <a:ext cx="3043239"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Rectangle 3"/>
          <p:cNvSpPr>
            <a:spLocks noChangeArrowheads="1"/>
          </p:cNvSpPr>
          <p:nvPr/>
        </p:nvSpPr>
        <p:spPr bwMode="auto">
          <a:xfrm>
            <a:off x="1531940" y="593747"/>
            <a:ext cx="69103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7200" b="1" dirty="0">
                <a:solidFill>
                  <a:srgbClr val="00007D"/>
                </a:solidFill>
                <a:latin typeface="Bookman Old Style" panose="02050604050505020204" pitchFamily="18" charset="0"/>
              </a:rPr>
              <a:t>Бюджет для</a:t>
            </a:r>
            <a:br>
              <a:rPr lang="ru-RU" altLang="ru-RU" sz="7200" b="1" dirty="0">
                <a:solidFill>
                  <a:srgbClr val="00007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граждан</a:t>
            </a:r>
            <a:br>
              <a:rPr lang="ru-RU" altLang="ru-RU" sz="7200" b="1" dirty="0">
                <a:solidFill>
                  <a:srgbClr val="E7F0F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на </a:t>
            </a:r>
            <a:r>
              <a:rPr lang="ru-RU" altLang="ru-RU" sz="7200" b="1" dirty="0" smtClean="0">
                <a:solidFill>
                  <a:srgbClr val="E7F0FD"/>
                </a:solidFill>
                <a:latin typeface="Bookman Old Style" panose="02050604050505020204" pitchFamily="18" charset="0"/>
              </a:rPr>
              <a:t>202</a:t>
            </a:r>
            <a:r>
              <a:rPr lang="en-US" altLang="ru-RU" sz="7200" b="1" dirty="0" smtClean="0">
                <a:solidFill>
                  <a:srgbClr val="E7F0FD"/>
                </a:solidFill>
                <a:latin typeface="Bookman Old Style" panose="02050604050505020204" pitchFamily="18" charset="0"/>
              </a:rPr>
              <a:t>5</a:t>
            </a:r>
            <a:r>
              <a:rPr lang="ru-RU" altLang="ru-RU" sz="7200" b="1" dirty="0" smtClean="0">
                <a:solidFill>
                  <a:srgbClr val="E7F0FD"/>
                </a:solidFill>
                <a:latin typeface="Bookman Old Style" panose="02050604050505020204" pitchFamily="18" charset="0"/>
              </a:rPr>
              <a:t> </a:t>
            </a:r>
            <a:r>
              <a:rPr lang="ru-RU" altLang="ru-RU" sz="7200" b="1" dirty="0">
                <a:solidFill>
                  <a:srgbClr val="E7F0FD"/>
                </a:solidFill>
                <a:latin typeface="Bookman Old Style" panose="02050604050505020204" pitchFamily="18" charset="0"/>
              </a:rPr>
              <a:t>год</a:t>
            </a:r>
          </a:p>
        </p:txBody>
      </p:sp>
      <p:pic>
        <p:nvPicPr>
          <p:cNvPr id="16389" name="Picture 5" descr="c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85747"/>
            <a:ext cx="9207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fill="hold" nodeType="clickEffect">
                                  <p:stCondLst>
                                    <p:cond delay="0"/>
                                  </p:stCondLst>
                                  <p:iterate type="lt">
                                    <p:tmPct val="10000"/>
                                  </p:iterate>
                                  <p:childTnLst>
                                    <p:set>
                                      <p:cBhvr additive="repl">
                                        <p:cTn id="6" dur="1" fill="hold">
                                          <p:stCondLst>
                                            <p:cond delay="0"/>
                                          </p:stCondLst>
                                        </p:cTn>
                                        <p:tgtEl>
                                          <p:spTgt spid="5123"/>
                                        </p:tgtEl>
                                        <p:attrNameLst>
                                          <p:attrName>style.visibility</p:attrName>
                                        </p:attrNameLst>
                                      </p:cBhvr>
                                      <p:to>
                                        <p:strVal val="visible"/>
                                      </p:to>
                                    </p:set>
                                    <p:animEffect transition="in" filter="fade">
                                      <p:cBhvr additive="repl">
                                        <p:cTn id="7" dur="1000"/>
                                        <p:tgtEl>
                                          <p:spTgt spid="5123"/>
                                        </p:tgtEl>
                                      </p:cBhvr>
                                    </p:animEffect>
                                    <p:anim calcmode="lin" valueType="num">
                                      <p:cBhvr additive="repl">
                                        <p:cTn id="8" dur="1000" fill="hold"/>
                                        <p:tgtEl>
                                          <p:spTgt spid="5123"/>
                                        </p:tgtEl>
                                        <p:attrNameLst>
                                          <p:attrName>ppt_x</p:attrName>
                                        </p:attrNameLst>
                                      </p:cBhvr>
                                      <p:tavLst>
                                        <p:tav tm="100000">
                                          <p:val>
                                            <p:strVal val="#ppt_x-.1"/>
                                          </p:val>
                                        </p:tav>
                                        <p:tav tm="100000">
                                          <p:val>
                                            <p:strVal val="#ppt_x"/>
                                          </p:val>
                                        </p:tav>
                                      </p:tavLst>
                                    </p:anim>
                                    <p:anim calcmode="lin" valueType="num">
                                      <p:cBhvr additive="repl">
                                        <p:cTn id="9" dur="1000" fill="hold"/>
                                        <p:tgtEl>
                                          <p:spTgt spid="5123"/>
                                        </p:tgtEl>
                                        <p:attrNameLst>
                                          <p:attrName>ppt_y</p:attrName>
                                        </p:attrNameLst>
                                      </p:cBhvr>
                                      <p:tavLst>
                                        <p:tav tm="100000">
                                          <p:val>
                                            <p:strVal val="#ppt_y"/>
                                          </p:val>
                                        </p:tav>
                                        <p:tav tm="100000">
                                          <p:val>
                                            <p:strVal val="#ppt_y"/>
                                          </p:val>
                                        </p:tav>
                                      </p:tavLst>
                                    </p:anim>
                                  </p:childTnLst>
                                </p:cTn>
                              </p:par>
                              <p:par>
                                <p:cTn id="10" presetID="20" presetClass="entr" fill="hold" nodeType="withEffect">
                                  <p:stCondLst>
                                    <p:cond delay="0"/>
                                  </p:stCondLst>
                                  <p:childTnLst>
                                    <p:set>
                                      <p:cBhvr additive="repl">
                                        <p:cTn id="11" dur="1" fill="hold">
                                          <p:stCondLst>
                                            <p:cond delay="0"/>
                                          </p:stCondLst>
                                        </p:cTn>
                                        <p:tgtEl>
                                          <p:spTgt spid="5122"/>
                                        </p:tgtEl>
                                        <p:attrNameLst>
                                          <p:attrName>style.visibility</p:attrName>
                                        </p:attrNameLst>
                                      </p:cBhvr>
                                      <p:to>
                                        <p:strVal val="visible"/>
                                      </p:to>
                                    </p:set>
                                    <p:animEffect transition="in" filter="wedge">
                                      <p:cBhvr additive="repl">
                                        <p:cTn id="12" dur="2000"/>
                                        <p:tgtEl>
                                          <p:spTgt spid="5122"/>
                                        </p:tgtEl>
                                      </p:cBhvr>
                                    </p:animEffect>
                                  </p:childTnLst>
                                </p:cTn>
                              </p:par>
                            </p:childTnLst>
                          </p:cTn>
                        </p:par>
                        <p:par>
                          <p:cTn id="13" fill="hold" nodeType="afterGroup">
                            <p:stCondLst>
                              <p:cond delay="3400"/>
                            </p:stCondLst>
                            <p:childTnLst>
                              <p:par>
                                <p:cTn id="14" presetID="2" presetClass="entr" presetSubtype="4" fill="hold" nodeType="afterEffect">
                                  <p:stCondLst>
                                    <p:cond delay="0"/>
                                  </p:stCondLst>
                                  <p:childTnLst>
                                    <p:set>
                                      <p:cBhvr additive="repl">
                                        <p:cTn id="15" dur="1" fill="hold">
                                          <p:stCondLst>
                                            <p:cond delay="0"/>
                                          </p:stCondLst>
                                        </p:cTn>
                                        <p:tgtEl>
                                          <p:spTgt spid="5121">
                                            <p:txEl>
                                              <p:pRg st="0" end="0"/>
                                            </p:txEl>
                                          </p:spTgt>
                                        </p:tgtEl>
                                        <p:attrNameLst>
                                          <p:attrName>style.visibility</p:attrName>
                                        </p:attrNameLst>
                                      </p:cBhvr>
                                      <p:to>
                                        <p:strVal val="visible"/>
                                      </p:to>
                                    </p:set>
                                    <p:anim calcmode="lin" valueType="num">
                                      <p:cBhvr>
                                        <p:cTn id="16" dur="500" fill="hold"/>
                                        <p:tgtEl>
                                          <p:spTgt spid="5121">
                                            <p:txEl>
                                              <p:pRg st="0" end="0"/>
                                            </p:txEl>
                                          </p:spTgt>
                                        </p:tgtEl>
                                        <p:attrNameLst>
                                          <p:attrName>ppt_x</p:attrName>
                                        </p:attrNameLst>
                                      </p:cBhvr>
                                      <p:tavLst>
                                        <p:tav tm="100000">
                                          <p:val>
                                            <p:strVal val="#ppt_x"/>
                                          </p:val>
                                        </p:tav>
                                        <p:tav tm="100000">
                                          <p:val>
                                            <p:strVal val="#ppt_x"/>
                                          </p:val>
                                        </p:tav>
                                      </p:tavLst>
                                    </p:anim>
                                    <p:anim calcmode="lin" valueType="num">
                                      <p:cBhvr>
                                        <p:cTn id="17" dur="500" fill="hold"/>
                                        <p:tgtEl>
                                          <p:spTgt spid="5121">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DFE46BE-231D-463A-BB75-4ACBA0A20E2A}" type="slidenum">
              <a:rPr lang="ru-RU" altLang="ru-RU" sz="1400">
                <a:solidFill>
                  <a:srgbClr val="000000"/>
                </a:solidFill>
                <a:latin typeface="Times New Roman" panose="02020603050405020304" pitchFamily="18" charset="0"/>
              </a:rPr>
              <a:pPr algn="r" eaLnBrk="1" hangingPunct="1">
                <a:spcBef>
                  <a:spcPct val="0"/>
                </a:spcBef>
                <a:buFontTx/>
                <a:buNone/>
              </a:pPr>
              <a:t>10</a:t>
            </a:fld>
            <a:endParaRPr lang="ru-RU" altLang="ru-RU" sz="1400">
              <a:solidFill>
                <a:srgbClr val="000000"/>
              </a:solidFill>
              <a:latin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93113575"/>
              </p:ext>
            </p:extLst>
          </p:nvPr>
        </p:nvGraphicFramePr>
        <p:xfrm>
          <a:off x="417525" y="404835"/>
          <a:ext cx="8993187" cy="5651990"/>
        </p:xfrm>
        <a:graphic>
          <a:graphicData uri="http://schemas.openxmlformats.org/drawingml/2006/table">
            <a:tbl>
              <a:tblPr/>
              <a:tblGrid>
                <a:gridCol w="3503490">
                  <a:extLst>
                    <a:ext uri="{9D8B030D-6E8A-4147-A177-3AD203B41FA5}">
                      <a16:colId xmlns:a16="http://schemas.microsoft.com/office/drawing/2014/main" val="20000"/>
                    </a:ext>
                  </a:extLst>
                </a:gridCol>
                <a:gridCol w="824351">
                  <a:extLst>
                    <a:ext uri="{9D8B030D-6E8A-4147-A177-3AD203B41FA5}">
                      <a16:colId xmlns:a16="http://schemas.microsoft.com/office/drawing/2014/main" val="20001"/>
                    </a:ext>
                  </a:extLst>
                </a:gridCol>
                <a:gridCol w="788510">
                  <a:extLst>
                    <a:ext uri="{9D8B030D-6E8A-4147-A177-3AD203B41FA5}">
                      <a16:colId xmlns:a16="http://schemas.microsoft.com/office/drawing/2014/main" val="20002"/>
                    </a:ext>
                  </a:extLst>
                </a:gridCol>
                <a:gridCol w="815390">
                  <a:extLst>
                    <a:ext uri="{9D8B030D-6E8A-4147-A177-3AD203B41FA5}">
                      <a16:colId xmlns:a16="http://schemas.microsoft.com/office/drawing/2014/main" val="20003"/>
                    </a:ext>
                  </a:extLst>
                </a:gridCol>
                <a:gridCol w="764768">
                  <a:extLst>
                    <a:ext uri="{9D8B030D-6E8A-4147-A177-3AD203B41FA5}">
                      <a16:colId xmlns:a16="http://schemas.microsoft.com/office/drawing/2014/main" val="20004"/>
                    </a:ext>
                  </a:extLst>
                </a:gridCol>
                <a:gridCol w="779395">
                  <a:extLst>
                    <a:ext uri="{9D8B030D-6E8A-4147-A177-3AD203B41FA5}">
                      <a16:colId xmlns:a16="http://schemas.microsoft.com/office/drawing/2014/main" val="20005"/>
                    </a:ext>
                  </a:extLst>
                </a:gridCol>
                <a:gridCol w="788510">
                  <a:extLst>
                    <a:ext uri="{9D8B030D-6E8A-4147-A177-3AD203B41FA5}">
                      <a16:colId xmlns:a16="http://schemas.microsoft.com/office/drawing/2014/main" val="20006"/>
                    </a:ext>
                  </a:extLst>
                </a:gridCol>
                <a:gridCol w="728773">
                  <a:extLst>
                    <a:ext uri="{9D8B030D-6E8A-4147-A177-3AD203B41FA5}">
                      <a16:colId xmlns:a16="http://schemas.microsoft.com/office/drawing/2014/main" val="20007"/>
                    </a:ext>
                  </a:extLst>
                </a:gridCol>
              </a:tblGrid>
              <a:tr h="359869">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8757">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1"/>
                  </a:ext>
                </a:extLst>
              </a:tr>
              <a:tr h="218757">
                <a:tc>
                  <a:txBody>
                    <a:bodyPr/>
                    <a:lstStyle/>
                    <a:p>
                      <a:pPr algn="ctr" fontAlgn="ctr"/>
                      <a:r>
                        <a:rPr lang="ru-RU" sz="1200" b="1" i="0" u="none" strike="noStrike">
                          <a:solidFill>
                            <a:srgbClr val="002060"/>
                          </a:solidFill>
                          <a:effectLst/>
                          <a:latin typeface="Times New Roman"/>
                        </a:rPr>
                        <a:t>   Сельское хозяйство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2"/>
                  </a:ext>
                </a:extLst>
              </a:tr>
              <a:tr h="437517">
                <a:tc>
                  <a:txBody>
                    <a:bodyPr/>
                    <a:lstStyle/>
                    <a:p>
                      <a:pPr algn="just" fontAlgn="ctr"/>
                      <a:r>
                        <a:rPr lang="ru-RU" sz="1200" b="0" i="0" u="none" strike="noStrike" dirty="0">
                          <a:solidFill>
                            <a:srgbClr val="002060"/>
                          </a:solidFill>
                          <a:effectLst/>
                          <a:latin typeface="Times New Roman"/>
                        </a:rPr>
                        <a:t>Объем продукции сельского хозяйства в хозяйствах всех категорий</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3"/>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91,0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4"/>
                  </a:ext>
                </a:extLst>
              </a:tr>
              <a:tr h="218757">
                <a:tc>
                  <a:txBody>
                    <a:bodyPr/>
                    <a:lstStyle/>
                    <a:p>
                      <a:pPr algn="just" fontAlgn="ctr"/>
                      <a:r>
                        <a:rPr lang="ru-RU" sz="1200" b="0" i="0" u="none" strike="noStrike" dirty="0">
                          <a:solidFill>
                            <a:srgbClr val="002060"/>
                          </a:solidFill>
                          <a:effectLst/>
                          <a:latin typeface="Times New Roman"/>
                        </a:rPr>
                        <a:t>Поголовье оленей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голов</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5"/>
                  </a:ext>
                </a:extLst>
              </a:tr>
              <a:tr h="437517">
                <a:tc>
                  <a:txBody>
                    <a:bodyPr/>
                    <a:lstStyle/>
                    <a:p>
                      <a:pPr algn="ctr" fontAlgn="ctr"/>
                      <a:r>
                        <a:rPr lang="ru-RU" sz="1200" b="1" i="0" u="none" strike="noStrike">
                          <a:solidFill>
                            <a:srgbClr val="002060"/>
                          </a:solidFill>
                          <a:effectLst/>
                          <a:latin typeface="Times New Roman"/>
                        </a:rPr>
                        <a:t> Производство важнейших видов продукции в натуральном выражении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6"/>
                  </a:ext>
                </a:extLst>
              </a:tr>
              <a:tr h="218757">
                <a:tc>
                  <a:txBody>
                    <a:bodyPr/>
                    <a:lstStyle/>
                    <a:p>
                      <a:pPr algn="l" fontAlgn="ctr"/>
                      <a:r>
                        <a:rPr lang="ru-RU" sz="1200" b="0" i="0" u="none" strike="noStrike" dirty="0">
                          <a:solidFill>
                            <a:srgbClr val="002060"/>
                          </a:solidFill>
                          <a:effectLst/>
                          <a:latin typeface="Times New Roman"/>
                        </a:rPr>
                        <a:t>Мясо оленей на убой (в живом весе)</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7"/>
                  </a:ext>
                </a:extLst>
              </a:tr>
              <a:tr h="218757">
                <a:tc>
                  <a:txBody>
                    <a:bodyPr/>
                    <a:lstStyle/>
                    <a:p>
                      <a:pPr algn="l" fontAlgn="ctr"/>
                      <a:r>
                        <a:rPr lang="ru-RU" sz="1200" b="0" i="0" u="none" strike="noStrike" dirty="0">
                          <a:solidFill>
                            <a:srgbClr val="002060"/>
                          </a:solidFill>
                          <a:effectLst/>
                          <a:latin typeface="Times New Roman"/>
                        </a:rPr>
                        <a:t>Кисломолочная продукция</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24,2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8"/>
                  </a:ext>
                </a:extLst>
              </a:tr>
              <a:tr h="260696">
                <a:tc>
                  <a:txBody>
                    <a:bodyPr/>
                    <a:lstStyle/>
                    <a:p>
                      <a:pPr algn="ctr" fontAlgn="ctr"/>
                      <a:r>
                        <a:rPr lang="ru-RU" sz="1200" b="1" i="0" u="none" strike="noStrike">
                          <a:solidFill>
                            <a:srgbClr val="002060"/>
                          </a:solidFill>
                          <a:effectLst/>
                          <a:latin typeface="Times New Roman"/>
                        </a:rPr>
                        <a:t>   Рынок товаров и услуг</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9"/>
                  </a:ext>
                </a:extLst>
              </a:tr>
              <a:tr h="218757">
                <a:tc>
                  <a:txBody>
                    <a:bodyPr/>
                    <a:lstStyle/>
                    <a:p>
                      <a:pPr algn="l" fontAlgn="ctr"/>
                      <a:r>
                        <a:rPr lang="ru-RU" sz="1200" b="0" i="0" u="none" strike="noStrike" dirty="0">
                          <a:solidFill>
                            <a:srgbClr val="002060"/>
                          </a:solidFill>
                          <a:effectLst/>
                          <a:latin typeface="Times New Roman"/>
                        </a:rPr>
                        <a:t>Объем платных услуг населению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118373,2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121611,9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121853,5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0"/>
                  </a:ext>
                </a:extLst>
              </a:tr>
              <a:tr h="218757">
                <a:tc>
                  <a:txBody>
                    <a:bodyPr/>
                    <a:lstStyle/>
                    <a:p>
                      <a:pPr algn="l" fontAlgn="ctr"/>
                      <a:r>
                        <a:rPr lang="ru-RU" sz="1200" b="0" i="0" u="none" strike="noStrike" dirty="0">
                          <a:solidFill>
                            <a:srgbClr val="002060"/>
                          </a:solidFill>
                          <a:effectLst/>
                          <a:latin typeface="Times New Roman"/>
                        </a:rPr>
                        <a:t>Бытовые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11240,0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19933,2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1"/>
                  </a:ext>
                </a:extLst>
              </a:tr>
              <a:tr h="218757">
                <a:tc>
                  <a:txBody>
                    <a:bodyPr/>
                    <a:lstStyle/>
                    <a:p>
                      <a:pPr algn="l" fontAlgn="ctr"/>
                      <a:r>
                        <a:rPr lang="ru-RU" sz="1200" b="0" i="0" u="none" strike="noStrike" dirty="0">
                          <a:solidFill>
                            <a:srgbClr val="002060"/>
                          </a:solidFill>
                          <a:effectLst/>
                          <a:latin typeface="Times New Roman"/>
                        </a:rPr>
                        <a:t>Коммунальные, жилищные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88729,4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86183,9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2"/>
                  </a:ext>
                </a:extLst>
              </a:tr>
              <a:tr h="218757">
                <a:tc>
                  <a:txBody>
                    <a:bodyPr/>
                    <a:lstStyle/>
                    <a:p>
                      <a:pPr algn="l" fontAlgn="ctr"/>
                      <a:r>
                        <a:rPr lang="ru-RU" sz="1200" b="0" i="0" u="none" strike="noStrike" dirty="0">
                          <a:solidFill>
                            <a:srgbClr val="002060"/>
                          </a:solidFill>
                          <a:effectLst/>
                          <a:latin typeface="Times New Roman"/>
                        </a:rPr>
                        <a:t>Медицинские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17716,4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3"/>
                  </a:ext>
                </a:extLst>
              </a:tr>
              <a:tr h="218757">
                <a:tc>
                  <a:txBody>
                    <a:bodyPr/>
                    <a:lstStyle/>
                    <a:p>
                      <a:pPr algn="l" fontAlgn="ctr"/>
                      <a:r>
                        <a:rPr lang="ru-RU" sz="1200" b="0" i="0" u="none" strike="noStrike" dirty="0">
                          <a:solidFill>
                            <a:srgbClr val="002060"/>
                          </a:solidFill>
                          <a:effectLst/>
                          <a:latin typeface="Times New Roman"/>
                        </a:rPr>
                        <a:t>Услуги учреждения культуры</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4"/>
                  </a:ext>
                </a:extLst>
              </a:tr>
              <a:tr h="218757">
                <a:tc>
                  <a:txBody>
                    <a:bodyPr/>
                    <a:lstStyle/>
                    <a:p>
                      <a:pPr algn="l" fontAlgn="ctr"/>
                      <a:r>
                        <a:rPr lang="ru-RU" sz="1200" b="0" i="0" u="none" strike="noStrike" dirty="0">
                          <a:solidFill>
                            <a:srgbClr val="002060"/>
                          </a:solidFill>
                          <a:effectLst/>
                          <a:latin typeface="Times New Roman"/>
                        </a:rPr>
                        <a:t>Услуги транспорта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687,3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5"/>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6"/>
                  </a:ext>
                </a:extLst>
              </a:tr>
              <a:tr h="218757">
                <a:tc>
                  <a:txBody>
                    <a:bodyPr/>
                    <a:lstStyle/>
                    <a:p>
                      <a:pPr algn="ctr" fontAlgn="ctr"/>
                      <a:r>
                        <a:rPr lang="ru-RU" sz="1200" b="1" i="0" u="none" strike="noStrike" dirty="0">
                          <a:solidFill>
                            <a:srgbClr val="002060"/>
                          </a:solidFill>
                          <a:effectLst/>
                          <a:latin typeface="Times New Roman"/>
                        </a:rPr>
                        <a:t>Малое и среднее предпринимательство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7"/>
                  </a:ext>
                </a:extLst>
              </a:tr>
              <a:tr h="437517">
                <a:tc>
                  <a:txBody>
                    <a:bodyPr/>
                    <a:lstStyle/>
                    <a:p>
                      <a:pPr algn="just" fontAlgn="ctr"/>
                      <a:r>
                        <a:rPr lang="ru-RU" sz="1200" b="0" i="0" u="none" strike="noStrike" dirty="0">
                          <a:solidFill>
                            <a:srgbClr val="002060"/>
                          </a:solidFill>
                          <a:effectLst/>
                          <a:latin typeface="Times New Roman"/>
                        </a:rPr>
                        <a:t>Количество малых предприятий  по состоянию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единиц</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36,0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39,0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8"/>
                  </a:ext>
                </a:extLst>
              </a:tr>
              <a:tr h="656276">
                <a:tc>
                  <a:txBody>
                    <a:bodyPr/>
                    <a:lstStyle/>
                    <a:p>
                      <a:pPr algn="just" fontAlgn="ctr"/>
                      <a:r>
                        <a:rPr lang="ru-RU" sz="1200" b="0" i="0" u="none" strike="noStrike" dirty="0">
                          <a:solidFill>
                            <a:srgbClr val="002060"/>
                          </a:solidFill>
                          <a:effectLst/>
                          <a:latin typeface="Times New Roman"/>
                        </a:rPr>
                        <a:t>Среднесписочная численность работников (без внешних совместителей), занятых на малых и средних предприятиях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1,2</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rPr>
                        <a:t>1,4</a:t>
                      </a:r>
                      <a:endParaRPr lang="ru-RU" sz="1200" b="0" i="0" u="none" strike="noStrike" dirty="0">
                        <a:solidFill>
                          <a:srgbClr val="002060"/>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2BB392F-C64E-425C-956E-AD238C6A52D9}" type="slidenum">
              <a:rPr lang="ru-RU" altLang="ru-RU" sz="1400">
                <a:solidFill>
                  <a:srgbClr val="000000"/>
                </a:solidFill>
                <a:latin typeface="Times New Roman" panose="02020603050405020304" pitchFamily="18" charset="0"/>
              </a:rPr>
              <a:pPr algn="r" eaLnBrk="1" hangingPunct="1">
                <a:spcBef>
                  <a:spcPct val="0"/>
                </a:spcBef>
                <a:buFontTx/>
                <a:buNone/>
              </a:pPr>
              <a:t>11</a:t>
            </a:fld>
            <a:endParaRPr lang="ru-RU" altLang="ru-RU" sz="1400">
              <a:solidFill>
                <a:srgbClr val="000000"/>
              </a:solidFill>
              <a:latin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84667802"/>
              </p:ext>
            </p:extLst>
          </p:nvPr>
        </p:nvGraphicFramePr>
        <p:xfrm>
          <a:off x="273050" y="182969"/>
          <a:ext cx="9361487" cy="6553110"/>
        </p:xfrm>
        <a:graphic>
          <a:graphicData uri="http://schemas.openxmlformats.org/drawingml/2006/table">
            <a:tbl>
              <a:tblPr/>
              <a:tblGrid>
                <a:gridCol w="3646969">
                  <a:extLst>
                    <a:ext uri="{9D8B030D-6E8A-4147-A177-3AD203B41FA5}">
                      <a16:colId xmlns:a16="http://schemas.microsoft.com/office/drawing/2014/main" val="20000"/>
                    </a:ext>
                  </a:extLst>
                </a:gridCol>
                <a:gridCol w="858112">
                  <a:extLst>
                    <a:ext uri="{9D8B030D-6E8A-4147-A177-3AD203B41FA5}">
                      <a16:colId xmlns:a16="http://schemas.microsoft.com/office/drawing/2014/main" val="20001"/>
                    </a:ext>
                  </a:extLst>
                </a:gridCol>
                <a:gridCol w="820802">
                  <a:extLst>
                    <a:ext uri="{9D8B030D-6E8A-4147-A177-3AD203B41FA5}">
                      <a16:colId xmlns:a16="http://schemas.microsoft.com/office/drawing/2014/main" val="20002"/>
                    </a:ext>
                  </a:extLst>
                </a:gridCol>
                <a:gridCol w="848781">
                  <a:extLst>
                    <a:ext uri="{9D8B030D-6E8A-4147-A177-3AD203B41FA5}">
                      <a16:colId xmlns:a16="http://schemas.microsoft.com/office/drawing/2014/main" val="20003"/>
                    </a:ext>
                  </a:extLst>
                </a:gridCol>
                <a:gridCol w="795928">
                  <a:extLst>
                    <a:ext uri="{9D8B030D-6E8A-4147-A177-3AD203B41FA5}">
                      <a16:colId xmlns:a16="http://schemas.microsoft.com/office/drawing/2014/main" val="20004"/>
                    </a:ext>
                  </a:extLst>
                </a:gridCol>
                <a:gridCol w="811474">
                  <a:extLst>
                    <a:ext uri="{9D8B030D-6E8A-4147-A177-3AD203B41FA5}">
                      <a16:colId xmlns:a16="http://schemas.microsoft.com/office/drawing/2014/main" val="20005"/>
                    </a:ext>
                  </a:extLst>
                </a:gridCol>
                <a:gridCol w="820802">
                  <a:extLst>
                    <a:ext uri="{9D8B030D-6E8A-4147-A177-3AD203B41FA5}">
                      <a16:colId xmlns:a16="http://schemas.microsoft.com/office/drawing/2014/main" val="20006"/>
                    </a:ext>
                  </a:extLst>
                </a:gridCol>
                <a:gridCol w="758619">
                  <a:extLst>
                    <a:ext uri="{9D8B030D-6E8A-4147-A177-3AD203B41FA5}">
                      <a16:colId xmlns:a16="http://schemas.microsoft.com/office/drawing/2014/main" val="20007"/>
                    </a:ext>
                  </a:extLst>
                </a:gridCol>
              </a:tblGrid>
              <a:tr h="239346">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9346">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1"/>
                  </a:ext>
                </a:extLst>
              </a:tr>
              <a:tr h="239346">
                <a:tc>
                  <a:txBody>
                    <a:bodyPr/>
                    <a:lstStyle/>
                    <a:p>
                      <a:pPr algn="ctr" fontAlgn="ctr"/>
                      <a:r>
                        <a:rPr lang="ru-RU" sz="1200" b="1" i="0" u="none" strike="noStrike">
                          <a:solidFill>
                            <a:srgbClr val="002060"/>
                          </a:solidFill>
                          <a:effectLst/>
                          <a:latin typeface="Times New Roman"/>
                        </a:rPr>
                        <a:t>  Денежные доходы и расходы населения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2"/>
                  </a:ext>
                </a:extLst>
              </a:tr>
              <a:tr h="239346">
                <a:tc>
                  <a:txBody>
                    <a:bodyPr/>
                    <a:lstStyle/>
                    <a:p>
                      <a:pPr algn="l" fontAlgn="ctr"/>
                      <a:r>
                        <a:rPr lang="ru-RU" sz="1200" b="0" i="0" u="none" strike="noStrike" dirty="0">
                          <a:solidFill>
                            <a:srgbClr val="002060"/>
                          </a:solidFill>
                          <a:effectLst/>
                          <a:latin typeface="Times New Roman"/>
                        </a:rPr>
                        <a:t>Доходы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млн.руб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22,6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25,6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26,9</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dirty="0">
                          <a:solidFill>
                            <a:schemeClr val="bg2">
                              <a:lumMod val="25000"/>
                            </a:schemeClr>
                          </a:solidFill>
                          <a:effectLst/>
                          <a:latin typeface="Times New Roman" panose="02020603050405020304" pitchFamily="18" charset="0"/>
                        </a:rPr>
                        <a:t>27,2</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3"/>
                  </a:ext>
                </a:extLst>
              </a:tr>
              <a:tr h="718039">
                <a:tc>
                  <a:txBody>
                    <a:bodyPr/>
                    <a:lstStyle/>
                    <a:p>
                      <a:pPr algn="just" fontAlgn="ctr"/>
                      <a:r>
                        <a:rPr lang="ru-RU" sz="1200" b="0" i="0" u="none" strike="noStrike" dirty="0">
                          <a:solidFill>
                            <a:srgbClr val="002060"/>
                          </a:solidFill>
                          <a:effectLst/>
                          <a:latin typeface="Times New Roman"/>
                        </a:rPr>
                        <a:t>Средний размер назначенных месячных пенсий пенсионеров, состоящих на учете в отделениях Пенсионного фонда РФ</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25 452,59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26 540,67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29 035,11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4"/>
                  </a:ext>
                </a:extLst>
              </a:tr>
              <a:tr h="239346">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9"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101,00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109,40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5"/>
                  </a:ext>
                </a:extLst>
              </a:tr>
              <a:tr h="478693">
                <a:tc>
                  <a:txBody>
                    <a:bodyPr/>
                    <a:lstStyle/>
                    <a:p>
                      <a:pPr algn="just" fontAlgn="ctr"/>
                      <a:r>
                        <a:rPr lang="ru-RU" sz="1200" b="0" i="0" u="none" strike="noStrike" dirty="0">
                          <a:solidFill>
                            <a:srgbClr val="002060"/>
                          </a:solidFill>
                          <a:effectLst/>
                          <a:latin typeface="Times New Roman"/>
                        </a:rPr>
                        <a:t>Величина прожиточного минимума в среднем на душу населения в месяц</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31736,0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35938,0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40332,0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6"/>
                  </a:ext>
                </a:extLst>
              </a:tr>
              <a:tr h="239346">
                <a:tc>
                  <a:txBody>
                    <a:bodyPr/>
                    <a:lstStyle/>
                    <a:p>
                      <a:pPr algn="l" fontAlgn="ctr"/>
                      <a:r>
                        <a:rPr lang="ru-RU" sz="1200" b="0" i="0" u="none" strike="noStrike" dirty="0">
                          <a:solidFill>
                            <a:srgbClr val="002060"/>
                          </a:solidFill>
                          <a:effectLst/>
                          <a:latin typeface="Times New Roman"/>
                        </a:rPr>
                        <a:t>Расходы и сбережения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err="1">
                          <a:solidFill>
                            <a:srgbClr val="002060"/>
                          </a:solidFill>
                          <a:effectLst/>
                          <a:latin typeface="Times New Roman"/>
                        </a:rPr>
                        <a:t>млн.руб</a:t>
                      </a:r>
                      <a:endParaRPr lang="ru-RU" sz="1200" b="0" i="0" u="none" strike="noStrike" dirty="0">
                        <a:solidFill>
                          <a:srgbClr val="002060"/>
                        </a:solidFill>
                        <a:effectLst/>
                        <a:latin typeface="Times New Roman"/>
                      </a:endParaRP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341,0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7"/>
                  </a:ext>
                </a:extLst>
              </a:tr>
              <a:tr h="239346">
                <a:tc>
                  <a:txBody>
                    <a:bodyPr/>
                    <a:lstStyle/>
                    <a:p>
                      <a:pPr algn="ctr" fontAlgn="ctr"/>
                      <a:r>
                        <a:rPr lang="ru-RU" sz="1200" b="1" i="0" u="none" strike="noStrike">
                          <a:solidFill>
                            <a:srgbClr val="002060"/>
                          </a:solidFill>
                          <a:effectLst/>
                          <a:latin typeface="Times New Roman"/>
                        </a:rPr>
                        <a:t>   Труд и занятость</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8"/>
                  </a:ext>
                </a:extLst>
              </a:tr>
              <a:tr h="478693">
                <a:tc>
                  <a:txBody>
                    <a:bodyPr/>
                    <a:lstStyle/>
                    <a:p>
                      <a:pPr algn="just" fontAlgn="ctr"/>
                      <a:r>
                        <a:rPr lang="ru-RU" sz="1200" b="0" i="0" u="none" strike="noStrike" dirty="0">
                          <a:solidFill>
                            <a:srgbClr val="002060"/>
                          </a:solidFill>
                          <a:effectLst/>
                          <a:latin typeface="Times New Roman"/>
                        </a:rPr>
                        <a:t>Численность занятых в экономике (среднегодовая)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1,5</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9"/>
                  </a:ext>
                </a:extLst>
              </a:tr>
              <a:tr h="718039">
                <a:tc>
                  <a:txBody>
                    <a:bodyPr/>
                    <a:lstStyle/>
                    <a:p>
                      <a:pPr algn="just" fontAlgn="ctr"/>
                      <a:r>
                        <a:rPr lang="ru-RU" sz="1200" b="0" i="0" u="none" strike="noStrike" dirty="0">
                          <a:solidFill>
                            <a:srgbClr val="002060"/>
                          </a:solidFill>
                          <a:effectLst/>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0,057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0,044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0"/>
                  </a:ext>
                </a:extLst>
              </a:tr>
              <a:tr h="251870">
                <a:tc>
                  <a:txBody>
                    <a:bodyPr/>
                    <a:lstStyle/>
                    <a:p>
                      <a:pPr algn="just" fontAlgn="ctr"/>
                      <a:r>
                        <a:rPr lang="ru-RU" sz="1200" b="0" i="0" u="none" strike="noStrike" dirty="0">
                          <a:solidFill>
                            <a:srgbClr val="002060"/>
                          </a:solidFill>
                          <a:effectLst/>
                          <a:latin typeface="Times New Roman"/>
                        </a:rPr>
                        <a:t>Уровень зарегистрированной безработицы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1"/>
                  </a:ext>
                </a:extLst>
              </a:tr>
              <a:tr h="239346">
                <a:tc>
                  <a:txBody>
                    <a:bodyPr/>
                    <a:lstStyle/>
                    <a:p>
                      <a:pPr algn="just" fontAlgn="ctr"/>
                      <a:r>
                        <a:rPr lang="ru-RU" sz="1200" b="0" i="0" u="none" strike="noStrike" dirty="0">
                          <a:solidFill>
                            <a:srgbClr val="002060"/>
                          </a:solidFill>
                          <a:effectLst/>
                          <a:latin typeface="Times New Roman"/>
                        </a:rPr>
                        <a:t>Среднемесячная заработная плата работников организаций (без субъектов малого предпринимательства)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рублей</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103559,3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114295,9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138248,0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2"/>
                  </a:ext>
                </a:extLst>
              </a:tr>
              <a:tr h="239346">
                <a:tc>
                  <a:txBody>
                    <a:bodyPr/>
                    <a:lstStyle/>
                    <a:p>
                      <a:pPr algn="ctr" fontAlgn="ctr"/>
                      <a:r>
                        <a:rPr lang="ru-RU" sz="1200" b="1" i="0" u="none" strike="noStrike">
                          <a:solidFill>
                            <a:srgbClr val="002060"/>
                          </a:solidFill>
                          <a:effectLst/>
                          <a:latin typeface="Times New Roman"/>
                        </a:rPr>
                        <a:t>  Развитие социальной сферы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3"/>
                  </a:ext>
                </a:extLst>
              </a:tr>
              <a:tr h="478693">
                <a:tc>
                  <a:txBody>
                    <a:bodyPr/>
                    <a:lstStyle/>
                    <a:p>
                      <a:pPr algn="just" fontAlgn="ctr"/>
                      <a:r>
                        <a:rPr lang="ru-RU" sz="1200" b="0" i="0" u="none" strike="noStrike" dirty="0">
                          <a:solidFill>
                            <a:srgbClr val="002060"/>
                          </a:solidFill>
                          <a:effectLst/>
                          <a:latin typeface="Times New Roman"/>
                        </a:rPr>
                        <a:t>Численность детей в дошкольных образовательных учреждениях</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0,351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4"/>
                  </a:ext>
                </a:extLst>
              </a:tr>
              <a:tr h="957386">
                <a:tc>
                  <a:txBody>
                    <a:bodyPr/>
                    <a:lstStyle/>
                    <a:p>
                      <a:pPr algn="just" fontAlgn="ctr"/>
                      <a:r>
                        <a:rPr lang="ru-RU" sz="1200" b="0" i="0" u="none" strike="noStrike" dirty="0">
                          <a:solidFill>
                            <a:srgbClr val="002060"/>
                          </a:solidFill>
                          <a:effectLst/>
                          <a:latin typeface="Times New Roman"/>
                        </a:rPr>
                        <a:t>Численность обучающихся в общеобразовательных учреждениях (без вечерних (сменных) общеобразовательных учреждениях (на начало учебного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009911-5E41-4C01-8143-AFE2EE9CC3C2}" type="slidenum">
              <a:rPr lang="ru-RU" altLang="ru-RU" sz="1400">
                <a:solidFill>
                  <a:srgbClr val="000000"/>
                </a:solidFill>
                <a:latin typeface="Times New Roman" panose="02020603050405020304" pitchFamily="18" charset="0"/>
              </a:rPr>
              <a:pPr algn="r" eaLnBrk="1" hangingPunct="1">
                <a:spcBef>
                  <a:spcPct val="0"/>
                </a:spcBef>
                <a:buFontTx/>
                <a:buNone/>
              </a:pPr>
              <a:t>12</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812466" y="936215"/>
            <a:ext cx="3781288" cy="830997"/>
          </a:xfrm>
          <a:prstGeom prst="rect">
            <a:avLst/>
          </a:prstGeom>
          <a:noFill/>
        </p:spPr>
        <p:txBody>
          <a:bodyPr wrap="square">
            <a:spAutoFit/>
          </a:bodyPr>
          <a:lstStyle/>
          <a:p>
            <a:pPr algn="ctr" eaLnBrk="1" hangingPunct="1">
              <a:defRPr/>
            </a:pPr>
            <a:r>
              <a:rPr lang="ru-RU" sz="1600" dirty="0">
                <a:solidFill>
                  <a:schemeClr val="accent1">
                    <a:lumMod val="50000"/>
                  </a:schemeClr>
                </a:solidFill>
                <a:ea typeface="SimSun" charset="-122"/>
              </a:rPr>
              <a:t>Производство важнейших видов продукции в натуральном выражении, тонн.</a:t>
            </a:r>
          </a:p>
        </p:txBody>
      </p:sp>
      <p:sp>
        <p:nvSpPr>
          <p:cNvPr id="3" name="TextBox 2"/>
          <p:cNvSpPr txBox="1"/>
          <p:nvPr/>
        </p:nvSpPr>
        <p:spPr>
          <a:xfrm>
            <a:off x="28577" y="219087"/>
            <a:ext cx="967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Прогноз социально-экономического развития Чукотского муниципального района на </a:t>
            </a:r>
            <a:r>
              <a:rPr lang="ru-RU" dirty="0" smtClean="0"/>
              <a:t>2025 </a:t>
            </a:r>
            <a:r>
              <a:rPr lang="ru-RU" dirty="0"/>
              <a:t>год плановый период </a:t>
            </a:r>
            <a:r>
              <a:rPr lang="ru-RU" dirty="0" smtClean="0"/>
              <a:t>2026 </a:t>
            </a:r>
            <a:r>
              <a:rPr lang="ru-RU" dirty="0"/>
              <a:t>и </a:t>
            </a:r>
            <a:r>
              <a:rPr lang="ru-RU" dirty="0" smtClean="0"/>
              <a:t>2027 </a:t>
            </a:r>
            <a:r>
              <a:rPr lang="ru-RU" dirty="0"/>
              <a:t>года</a:t>
            </a:r>
          </a:p>
        </p:txBody>
      </p:sp>
      <p:sp>
        <p:nvSpPr>
          <p:cNvPr id="10" name="TextBox 9"/>
          <p:cNvSpPr txBox="1"/>
          <p:nvPr/>
        </p:nvSpPr>
        <p:spPr>
          <a:xfrm>
            <a:off x="5098258" y="1003946"/>
            <a:ext cx="4527550"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Объем платных услуг населению, тыс. руб.</a:t>
            </a:r>
          </a:p>
        </p:txBody>
      </p:sp>
      <p:sp>
        <p:nvSpPr>
          <p:cNvPr id="12" name="TextBox 11"/>
          <p:cNvSpPr txBox="1"/>
          <p:nvPr/>
        </p:nvSpPr>
        <p:spPr>
          <a:xfrm>
            <a:off x="468314" y="3625607"/>
            <a:ext cx="4398963" cy="954107"/>
          </a:xfrm>
          <a:prstGeom prst="rect">
            <a:avLst/>
          </a:prstGeom>
          <a:noFill/>
        </p:spPr>
        <p:txBody>
          <a:bodyPr wrap="square">
            <a:spAutoFit/>
          </a:bodyPr>
          <a:lstStyle/>
          <a:p>
            <a:pPr algn="ctr" eaLnBrk="1" hangingPunct="1">
              <a:defRPr/>
            </a:pPr>
            <a:r>
              <a:rPr lang="ru-RU" sz="1400" dirty="0">
                <a:solidFill>
                  <a:schemeClr val="accent1">
                    <a:lumMod val="50000"/>
                  </a:schemeClr>
                </a:solidFill>
                <a:ea typeface="SimSun" charset="-122"/>
              </a:rPr>
              <a:t>Численность детей в дошкольных образовательных учреждениях и общеобразовательных учреждениях (без вечерних (сменных) общеобразовательных учреждениях (на начало учебного года), </a:t>
            </a:r>
            <a:r>
              <a:rPr lang="ru-RU" sz="1400" dirty="0" err="1">
                <a:solidFill>
                  <a:schemeClr val="accent1">
                    <a:lumMod val="50000"/>
                  </a:schemeClr>
                </a:solidFill>
                <a:ea typeface="SimSun" charset="-122"/>
              </a:rPr>
              <a:t>тыс.чел</a:t>
            </a:r>
            <a:r>
              <a:rPr lang="ru-RU" sz="1400" dirty="0">
                <a:solidFill>
                  <a:schemeClr val="accent1">
                    <a:lumMod val="50000"/>
                  </a:schemeClr>
                </a:solidFill>
                <a:ea typeface="SimSun" charset="-122"/>
              </a:rPr>
              <a:t>.</a:t>
            </a:r>
          </a:p>
        </p:txBody>
      </p:sp>
      <p:sp>
        <p:nvSpPr>
          <p:cNvPr id="14" name="TextBox 13"/>
          <p:cNvSpPr txBox="1"/>
          <p:nvPr/>
        </p:nvSpPr>
        <p:spPr>
          <a:xfrm>
            <a:off x="5162552" y="3860807"/>
            <a:ext cx="4398963"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Поголовье оленей (на конец года), тысяч голов.</a:t>
            </a:r>
          </a:p>
        </p:txBody>
      </p:sp>
      <p:graphicFrame>
        <p:nvGraphicFramePr>
          <p:cNvPr id="19" name="Диаграмма 18"/>
          <p:cNvGraphicFramePr>
            <a:graphicFrameLocks/>
          </p:cNvGraphicFramePr>
          <p:nvPr>
            <p:extLst>
              <p:ext uri="{D42A27DB-BD31-4B8C-83A1-F6EECF244321}">
                <p14:modId xmlns:p14="http://schemas.microsoft.com/office/powerpoint/2010/main" val="3577457848"/>
              </p:ext>
            </p:extLst>
          </p:nvPr>
        </p:nvGraphicFramePr>
        <p:xfrm>
          <a:off x="5198395" y="1342500"/>
          <a:ext cx="4212305" cy="2281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4238276457"/>
              </p:ext>
            </p:extLst>
          </p:nvPr>
        </p:nvGraphicFramePr>
        <p:xfrm>
          <a:off x="900680" y="1633383"/>
          <a:ext cx="3808514" cy="1990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Диаграмма 21"/>
          <p:cNvGraphicFramePr>
            <a:graphicFrameLocks/>
          </p:cNvGraphicFramePr>
          <p:nvPr>
            <p:extLst>
              <p:ext uri="{D42A27DB-BD31-4B8C-83A1-F6EECF244321}">
                <p14:modId xmlns:p14="http://schemas.microsoft.com/office/powerpoint/2010/main" val="769352807"/>
              </p:ext>
            </p:extLst>
          </p:nvPr>
        </p:nvGraphicFramePr>
        <p:xfrm>
          <a:off x="900680" y="4475166"/>
          <a:ext cx="3621066" cy="2122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Диаграмма 22"/>
          <p:cNvGraphicFramePr>
            <a:graphicFrameLocks/>
          </p:cNvGraphicFramePr>
          <p:nvPr>
            <p:extLst>
              <p:ext uri="{D42A27DB-BD31-4B8C-83A1-F6EECF244321}">
                <p14:modId xmlns:p14="http://schemas.microsoft.com/office/powerpoint/2010/main" val="1633724096"/>
              </p:ext>
            </p:extLst>
          </p:nvPr>
        </p:nvGraphicFramePr>
        <p:xfrm>
          <a:off x="5162552" y="4413909"/>
          <a:ext cx="4111722" cy="2122186"/>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id="{4BE41D46-9CEC-01E9-9907-083403A55D0B}"/>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23F493D-AE2B-492C-8313-E3895B732293}" type="slidenum">
              <a:rPr lang="ru-RU" altLang="ru-RU" sz="1400">
                <a:solidFill>
                  <a:srgbClr val="000000"/>
                </a:solidFill>
                <a:latin typeface="Times New Roman" panose="02020603050405020304" pitchFamily="18" charset="0"/>
              </a:rPr>
              <a:pPr algn="r" eaLnBrk="1" hangingPunct="1">
                <a:spcBef>
                  <a:spcPct val="0"/>
                </a:spcBef>
                <a:buFontTx/>
                <a:buNone/>
              </a:pPr>
              <a:t>13</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1137370" y="925550"/>
            <a:ext cx="3711575"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Средняя численность населения</a:t>
            </a:r>
          </a:p>
        </p:txBody>
      </p:sp>
      <p:sp>
        <p:nvSpPr>
          <p:cNvPr id="3" name="TextBox 2"/>
          <p:cNvSpPr txBox="1"/>
          <p:nvPr/>
        </p:nvSpPr>
        <p:spPr>
          <a:xfrm>
            <a:off x="118046" y="22255"/>
            <a:ext cx="967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sz="1800" dirty="0"/>
              <a:t>Прогноз социально-экономического развития Чукотского муниципального района на </a:t>
            </a:r>
            <a:r>
              <a:rPr lang="ru-RU" sz="1800" dirty="0" smtClean="0"/>
              <a:t>2025 </a:t>
            </a:r>
            <a:r>
              <a:rPr lang="ru-RU" sz="1800" dirty="0"/>
              <a:t>год плановый период </a:t>
            </a:r>
            <a:r>
              <a:rPr lang="ru-RU" sz="1800" dirty="0" smtClean="0"/>
              <a:t>2026 </a:t>
            </a:r>
            <a:r>
              <a:rPr lang="ru-RU" sz="1800" dirty="0"/>
              <a:t>и </a:t>
            </a:r>
            <a:r>
              <a:rPr lang="ru-RU" sz="1800" dirty="0" smtClean="0"/>
              <a:t>2027 </a:t>
            </a:r>
            <a:r>
              <a:rPr lang="ru-RU" sz="1800" dirty="0"/>
              <a:t>года</a:t>
            </a:r>
          </a:p>
        </p:txBody>
      </p:sp>
      <p:sp>
        <p:nvSpPr>
          <p:cNvPr id="10" name="TextBox 9"/>
          <p:cNvSpPr txBox="1"/>
          <p:nvPr/>
        </p:nvSpPr>
        <p:spPr>
          <a:xfrm>
            <a:off x="5178428" y="898525"/>
            <a:ext cx="3709988"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Средняя заработная плата, руб.</a:t>
            </a:r>
          </a:p>
        </p:txBody>
      </p:sp>
      <p:sp>
        <p:nvSpPr>
          <p:cNvPr id="12" name="TextBox 11"/>
          <p:cNvSpPr txBox="1"/>
          <p:nvPr/>
        </p:nvSpPr>
        <p:spPr>
          <a:xfrm>
            <a:off x="1077912" y="3583807"/>
            <a:ext cx="3709988" cy="1077218"/>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Средний размер назначенных месячных пенсий пенсионеров, состоящих на учете в отделениях Пенсионного фонда РФ, руб.</a:t>
            </a:r>
          </a:p>
        </p:txBody>
      </p:sp>
      <p:sp>
        <p:nvSpPr>
          <p:cNvPr id="14" name="TextBox 13"/>
          <p:cNvSpPr txBox="1"/>
          <p:nvPr/>
        </p:nvSpPr>
        <p:spPr>
          <a:xfrm>
            <a:off x="5162552" y="3860807"/>
            <a:ext cx="4398963" cy="584775"/>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Величина прожиточного минимума в среднем на душу населения в месяц, руб.</a:t>
            </a:r>
          </a:p>
        </p:txBody>
      </p:sp>
      <p:graphicFrame>
        <p:nvGraphicFramePr>
          <p:cNvPr id="18" name="Диаграмма 17"/>
          <p:cNvGraphicFramePr>
            <a:graphicFrameLocks/>
          </p:cNvGraphicFramePr>
          <p:nvPr>
            <p:extLst>
              <p:ext uri="{D42A27DB-BD31-4B8C-83A1-F6EECF244321}">
                <p14:modId xmlns:p14="http://schemas.microsoft.com/office/powerpoint/2010/main" val="3322573536"/>
              </p:ext>
            </p:extLst>
          </p:nvPr>
        </p:nvGraphicFramePr>
        <p:xfrm>
          <a:off x="749004" y="1388520"/>
          <a:ext cx="3949998" cy="2150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p:cNvGraphicFramePr>
            <a:graphicFrameLocks/>
          </p:cNvGraphicFramePr>
          <p:nvPr>
            <p:extLst>
              <p:ext uri="{D42A27DB-BD31-4B8C-83A1-F6EECF244321}">
                <p14:modId xmlns:p14="http://schemas.microsoft.com/office/powerpoint/2010/main" val="632188183"/>
              </p:ext>
            </p:extLst>
          </p:nvPr>
        </p:nvGraphicFramePr>
        <p:xfrm>
          <a:off x="856855" y="4700078"/>
          <a:ext cx="3682999" cy="1773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Диаграмма 19"/>
          <p:cNvGraphicFramePr>
            <a:graphicFrameLocks/>
          </p:cNvGraphicFramePr>
          <p:nvPr>
            <p:extLst>
              <p:ext uri="{D42A27DB-BD31-4B8C-83A1-F6EECF244321}">
                <p14:modId xmlns:p14="http://schemas.microsoft.com/office/powerpoint/2010/main" val="3802916838"/>
              </p:ext>
            </p:extLst>
          </p:nvPr>
        </p:nvGraphicFramePr>
        <p:xfrm>
          <a:off x="5128208" y="4391670"/>
          <a:ext cx="3942184" cy="209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1867492622"/>
              </p:ext>
            </p:extLst>
          </p:nvPr>
        </p:nvGraphicFramePr>
        <p:xfrm>
          <a:off x="5208587" y="1353086"/>
          <a:ext cx="3781425" cy="2166938"/>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id="{23CAC8B5-5DCA-9398-D94B-2445869B8CDE}"/>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5949A32-E39B-4075-A772-06A324D25CA7}" type="slidenum">
              <a:rPr lang="ru-RU" altLang="ru-RU" sz="1400">
                <a:solidFill>
                  <a:srgbClr val="000000"/>
                </a:solidFill>
                <a:latin typeface="Times New Roman" panose="02020603050405020304" pitchFamily="18" charset="0"/>
              </a:rPr>
              <a:pPr algn="r" eaLnBrk="1" hangingPunct="1">
                <a:spcBef>
                  <a:spcPct val="0"/>
                </a:spcBef>
                <a:buFontTx/>
                <a:buNone/>
              </a:pPr>
              <a:t>14</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параметры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16390" name="Rectangle 6"/>
          <p:cNvSpPr>
            <a:spLocks noChangeArrowheads="1"/>
          </p:cNvSpPr>
          <p:nvPr/>
        </p:nvSpPr>
        <p:spPr bwMode="auto">
          <a:xfrm>
            <a:off x="3132919" y="1125540"/>
            <a:ext cx="701675" cy="5113337"/>
          </a:xfrm>
          <a:prstGeom prst="rect">
            <a:avLst/>
          </a:prstGeom>
          <a:solidFill>
            <a:srgbClr val="FFFF99"/>
          </a:solidFill>
          <a:ln w="19080">
            <a:solidFill>
              <a:srgbClr val="FFFF00"/>
            </a:solidFill>
            <a:miter lim="800000"/>
            <a:headEnd/>
            <a:tailEnd/>
          </a:ln>
        </p:spPr>
        <p:txBody>
          <a:bodyPr vert="vert270" wrap="none"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200" b="1" dirty="0">
                <a:solidFill>
                  <a:srgbClr val="000000"/>
                </a:solidFill>
                <a:latin typeface="Times New Roman" pitchFamily="16" charset="0"/>
                <a:ea typeface="SimSun" charset="0"/>
                <a:cs typeface="SimSun" charset="0"/>
              </a:rPr>
              <a:t>Доходы бюджета  </a:t>
            </a:r>
            <a:r>
              <a:rPr lang="ru-RU" sz="2200" b="1" dirty="0" smtClean="0">
                <a:solidFill>
                  <a:srgbClr val="000000"/>
                </a:solidFill>
                <a:latin typeface="Times New Roman" pitchFamily="16" charset="0"/>
                <a:ea typeface="SimSun" charset="0"/>
                <a:cs typeface="SimSun" charset="0"/>
              </a:rPr>
              <a:t>2 </a:t>
            </a:r>
            <a:r>
              <a:rPr lang="en-US" sz="2200" b="1" dirty="0" smtClean="0">
                <a:solidFill>
                  <a:srgbClr val="000000"/>
                </a:solidFill>
                <a:latin typeface="Times New Roman" pitchFamily="16" charset="0"/>
                <a:ea typeface="SimSun" charset="0"/>
                <a:cs typeface="SimSun" charset="0"/>
              </a:rPr>
              <a:t>672</a:t>
            </a:r>
            <a:r>
              <a:rPr lang="ru-RU" sz="2200" b="1" dirty="0" smtClean="0">
                <a:solidFill>
                  <a:srgbClr val="000000"/>
                </a:solidFill>
                <a:latin typeface="Times New Roman" pitchFamily="16" charset="0"/>
                <a:ea typeface="SimSun" charset="0"/>
                <a:cs typeface="SimSun" charset="0"/>
              </a:rPr>
              <a:t> </a:t>
            </a:r>
            <a:r>
              <a:rPr lang="en-US" sz="2200" b="1" dirty="0" smtClean="0">
                <a:solidFill>
                  <a:srgbClr val="000000"/>
                </a:solidFill>
                <a:latin typeface="Times New Roman" pitchFamily="16" charset="0"/>
                <a:ea typeface="SimSun" charset="0"/>
                <a:cs typeface="SimSun" charset="0"/>
              </a:rPr>
              <a:t>553</a:t>
            </a:r>
            <a:r>
              <a:rPr lang="ru-RU" sz="2200" b="1" dirty="0" smtClean="0">
                <a:solidFill>
                  <a:srgbClr val="000000"/>
                </a:solidFill>
                <a:latin typeface="Times New Roman" pitchFamily="16" charset="0"/>
                <a:ea typeface="SimSun" charset="0"/>
                <a:cs typeface="SimSun" charset="0"/>
              </a:rPr>
              <a:t>,</a:t>
            </a:r>
            <a:r>
              <a:rPr lang="en-US" sz="2200" b="1" dirty="0" smtClean="0">
                <a:solidFill>
                  <a:srgbClr val="000000"/>
                </a:solidFill>
                <a:latin typeface="Times New Roman" pitchFamily="16" charset="0"/>
                <a:ea typeface="SimSun" charset="0"/>
                <a:cs typeface="SimSun" charset="0"/>
              </a:rPr>
              <a:t>3</a:t>
            </a:r>
            <a:r>
              <a:rPr lang="ru-RU" sz="2200" b="1" dirty="0" smtClean="0">
                <a:solidFill>
                  <a:srgbClr val="000000"/>
                </a:solidFill>
                <a:latin typeface="Times New Roman" pitchFamily="16" charset="0"/>
                <a:ea typeface="SimSun" charset="0"/>
                <a:cs typeface="SimSun" charset="0"/>
              </a:rPr>
              <a:t> </a:t>
            </a:r>
            <a:r>
              <a:rPr lang="ru-RU" sz="2200" b="1" dirty="0">
                <a:solidFill>
                  <a:srgbClr val="000000"/>
                </a:solidFill>
                <a:latin typeface="Times New Roman" pitchFamily="16" charset="0"/>
                <a:ea typeface="SimSun" charset="0"/>
                <a:cs typeface="SimSun" charset="0"/>
              </a:rPr>
              <a:t>тыс. руб</a:t>
            </a:r>
            <a:r>
              <a:rPr lang="ru-RU" sz="2200" dirty="0">
                <a:solidFill>
                  <a:srgbClr val="000000"/>
                </a:solidFill>
                <a:latin typeface="Times New Roman" pitchFamily="16" charset="0"/>
                <a:ea typeface="SimSun" charset="0"/>
                <a:cs typeface="SimSun" charset="0"/>
              </a:rPr>
              <a:t>.</a:t>
            </a:r>
          </a:p>
        </p:txBody>
      </p:sp>
      <p:sp>
        <p:nvSpPr>
          <p:cNvPr id="16391" name="Rectangle 7"/>
          <p:cNvSpPr>
            <a:spLocks noChangeArrowheads="1"/>
          </p:cNvSpPr>
          <p:nvPr/>
        </p:nvSpPr>
        <p:spPr bwMode="auto">
          <a:xfrm>
            <a:off x="5688014" y="1092200"/>
            <a:ext cx="701675" cy="5113338"/>
          </a:xfrm>
          <a:prstGeom prst="rect">
            <a:avLst/>
          </a:prstGeom>
          <a:solidFill>
            <a:srgbClr val="FFFF99"/>
          </a:solidFill>
          <a:ln w="19080">
            <a:solidFill>
              <a:srgbClr val="FFFF00"/>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000000"/>
                </a:solidFill>
                <a:latin typeface="Times New Roman" panose="02020603050405020304" pitchFamily="18" charset="0"/>
              </a:rPr>
              <a:t>Расходы бюджета </a:t>
            </a:r>
            <a:r>
              <a:rPr lang="ru-RU" altLang="ru-RU" sz="2200" b="1" dirty="0" smtClean="0">
                <a:solidFill>
                  <a:srgbClr val="000000"/>
                </a:solidFill>
                <a:latin typeface="Times New Roman" panose="02020603050405020304" pitchFamily="18" charset="0"/>
              </a:rPr>
              <a:t>2 </a:t>
            </a:r>
            <a:r>
              <a:rPr lang="en-US" altLang="ru-RU" sz="2200" b="1" dirty="0" smtClean="0">
                <a:solidFill>
                  <a:srgbClr val="000000"/>
                </a:solidFill>
                <a:latin typeface="Times New Roman" panose="02020603050405020304" pitchFamily="18" charset="0"/>
              </a:rPr>
              <a:t>825</a:t>
            </a:r>
            <a:r>
              <a:rPr lang="ru-RU" altLang="ru-RU" sz="2200" b="1" dirty="0" smtClean="0">
                <a:solidFill>
                  <a:srgbClr val="000000"/>
                </a:solidFill>
                <a:latin typeface="Times New Roman" panose="02020603050405020304" pitchFamily="18" charset="0"/>
              </a:rPr>
              <a:t> </a:t>
            </a:r>
            <a:r>
              <a:rPr lang="en-US" altLang="ru-RU" sz="2200" b="1" dirty="0" smtClean="0">
                <a:solidFill>
                  <a:srgbClr val="000000"/>
                </a:solidFill>
                <a:latin typeface="Times New Roman" panose="02020603050405020304" pitchFamily="18" charset="0"/>
              </a:rPr>
              <a:t>303</a:t>
            </a:r>
            <a:r>
              <a:rPr lang="ru-RU" altLang="ru-RU" sz="2200" b="1" dirty="0" smtClean="0">
                <a:solidFill>
                  <a:srgbClr val="000000"/>
                </a:solidFill>
                <a:latin typeface="Times New Roman" panose="02020603050405020304" pitchFamily="18" charset="0"/>
              </a:rPr>
              <a:t>,</a:t>
            </a:r>
            <a:r>
              <a:rPr lang="en-US" altLang="ru-RU" sz="2200" b="1" dirty="0" smtClean="0">
                <a:solidFill>
                  <a:srgbClr val="000000"/>
                </a:solidFill>
                <a:latin typeface="Times New Roman" panose="02020603050405020304" pitchFamily="18" charset="0"/>
              </a:rPr>
              <a:t>3</a:t>
            </a:r>
            <a:r>
              <a:rPr lang="ru-RU" altLang="ru-RU" sz="2200" b="1" dirty="0" smtClean="0">
                <a:solidFill>
                  <a:srgbClr val="000000"/>
                </a:solidFill>
                <a:latin typeface="Times New Roman" panose="02020603050405020304" pitchFamily="18" charset="0"/>
              </a:rPr>
              <a:t> </a:t>
            </a:r>
            <a:r>
              <a:rPr lang="ru-RU" altLang="ru-RU" sz="2200" b="1" dirty="0">
                <a:solidFill>
                  <a:srgbClr val="000000"/>
                </a:solidFill>
                <a:latin typeface="Times New Roman" panose="02020603050405020304" pitchFamily="18" charset="0"/>
              </a:rPr>
              <a:t>тыс. руб.</a:t>
            </a:r>
          </a:p>
        </p:txBody>
      </p:sp>
      <p:sp>
        <p:nvSpPr>
          <p:cNvPr id="16392" name="AutoShape 8"/>
          <p:cNvSpPr>
            <a:spLocks noChangeArrowheads="1"/>
          </p:cNvSpPr>
          <p:nvPr/>
        </p:nvSpPr>
        <p:spPr bwMode="auto">
          <a:xfrm>
            <a:off x="428626" y="1125540"/>
            <a:ext cx="2260600" cy="1368425"/>
          </a:xfrm>
          <a:prstGeom prst="homePlate">
            <a:avLst>
              <a:gd name="adj" fmla="val 41299"/>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Налоговые доходы</a:t>
            </a:r>
          </a:p>
          <a:p>
            <a:pPr algn="ctr" eaLnBrk="1" hangingPunct="1">
              <a:spcBef>
                <a:spcPct val="0"/>
              </a:spcBef>
              <a:buFontTx/>
              <a:buNone/>
            </a:pPr>
            <a:r>
              <a:rPr lang="en-US" altLang="ru-RU" sz="1800" b="1" dirty="0" smtClean="0">
                <a:solidFill>
                  <a:srgbClr val="000000"/>
                </a:solidFill>
                <a:latin typeface="Times New Roman" panose="02020603050405020304" pitchFamily="18" charset="0"/>
              </a:rPr>
              <a:t>121 254,8</a:t>
            </a:r>
            <a:r>
              <a:rPr lang="ru-RU" altLang="ru-RU" sz="1800" b="1" dirty="0" smtClean="0">
                <a:solidFill>
                  <a:srgbClr val="000000"/>
                </a:solidFill>
                <a:latin typeface="Times New Roman" panose="02020603050405020304" pitchFamily="18" charset="0"/>
              </a:rPr>
              <a:t>тыс</a:t>
            </a:r>
            <a:r>
              <a:rPr lang="ru-RU" altLang="ru-RU" sz="1800" b="1" dirty="0">
                <a:solidFill>
                  <a:srgbClr val="000000"/>
                </a:solidFill>
                <a:latin typeface="Times New Roman" panose="02020603050405020304" pitchFamily="18" charset="0"/>
              </a:rPr>
              <a:t>. руб.</a:t>
            </a:r>
          </a:p>
        </p:txBody>
      </p:sp>
      <p:sp>
        <p:nvSpPr>
          <p:cNvPr id="16393" name="AutoShape 9"/>
          <p:cNvSpPr>
            <a:spLocks noChangeArrowheads="1"/>
          </p:cNvSpPr>
          <p:nvPr/>
        </p:nvSpPr>
        <p:spPr bwMode="auto">
          <a:xfrm>
            <a:off x="428625" y="4724422"/>
            <a:ext cx="2570018" cy="1368425"/>
          </a:xfrm>
          <a:prstGeom prst="homePlate">
            <a:avLst>
              <a:gd name="adj" fmla="val 41328"/>
            </a:avLst>
          </a:prstGeom>
          <a:solidFill>
            <a:srgbClr val="6699FF"/>
          </a:solidFill>
          <a:ln w="1908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Безвозмездные поступления</a:t>
            </a:r>
          </a:p>
          <a:p>
            <a:pPr algn="ctr" eaLnBrk="1" hangingPunct="1">
              <a:spcBef>
                <a:spcPct val="0"/>
              </a:spcBef>
              <a:buFontTx/>
              <a:buNone/>
            </a:pPr>
            <a:r>
              <a:rPr lang="ru-RU" altLang="ru-RU" sz="1800" b="1" dirty="0" smtClean="0">
                <a:solidFill>
                  <a:srgbClr val="000000"/>
                </a:solidFill>
                <a:latin typeface="Times New Roman" panose="02020603050405020304" pitchFamily="18" charset="0"/>
              </a:rPr>
              <a:t>2 </a:t>
            </a:r>
            <a:r>
              <a:rPr lang="en-US" altLang="ru-RU" sz="1800" b="1" dirty="0" smtClean="0">
                <a:solidFill>
                  <a:srgbClr val="000000"/>
                </a:solidFill>
                <a:latin typeface="Times New Roman" panose="02020603050405020304" pitchFamily="18" charset="0"/>
              </a:rPr>
              <a:t>517</a:t>
            </a:r>
            <a:r>
              <a:rPr lang="ru-RU" altLang="ru-RU" sz="1800" b="1" dirty="0" smtClean="0">
                <a:solidFill>
                  <a:srgbClr val="000000"/>
                </a:solidFill>
                <a:latin typeface="Times New Roman" panose="02020603050405020304" pitchFamily="18" charset="0"/>
              </a:rPr>
              <a:t> 64</a:t>
            </a:r>
            <a:r>
              <a:rPr lang="en-US" altLang="ru-RU" sz="1800" b="1" dirty="0" smtClean="0">
                <a:solidFill>
                  <a:srgbClr val="000000"/>
                </a:solidFill>
                <a:latin typeface="Times New Roman" panose="02020603050405020304" pitchFamily="18" charset="0"/>
              </a:rPr>
              <a:t>9</a:t>
            </a:r>
            <a:r>
              <a:rPr lang="ru-RU" altLang="ru-RU" sz="1800" b="1" dirty="0" smtClean="0">
                <a:solidFill>
                  <a:srgbClr val="000000"/>
                </a:solidFill>
                <a:latin typeface="Times New Roman" panose="02020603050405020304" pitchFamily="18" charset="0"/>
              </a:rPr>
              <a:t>,2 </a:t>
            </a:r>
            <a:r>
              <a:rPr lang="ru-RU" altLang="ru-RU" sz="1800" b="1" dirty="0">
                <a:solidFill>
                  <a:srgbClr val="000000"/>
                </a:solidFill>
                <a:latin typeface="Times New Roman" panose="02020603050405020304" pitchFamily="18" charset="0"/>
              </a:rPr>
              <a:t>тыс. руб.</a:t>
            </a:r>
          </a:p>
        </p:txBody>
      </p:sp>
      <p:sp>
        <p:nvSpPr>
          <p:cNvPr id="16394" name="AutoShape 10"/>
          <p:cNvSpPr>
            <a:spLocks noChangeArrowheads="1"/>
          </p:cNvSpPr>
          <p:nvPr/>
        </p:nvSpPr>
        <p:spPr bwMode="auto">
          <a:xfrm>
            <a:off x="428625" y="2924183"/>
            <a:ext cx="2262188" cy="1368425"/>
          </a:xfrm>
          <a:prstGeom prst="homePlate">
            <a:avLst>
              <a:gd name="adj" fmla="val 41328"/>
            </a:avLst>
          </a:prstGeom>
          <a:solidFill>
            <a:srgbClr val="FF5050"/>
          </a:solidFill>
          <a:ln w="15840">
            <a:solidFill>
              <a:srgbClr val="FF00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Неналоговые доходы</a:t>
            </a:r>
          </a:p>
          <a:p>
            <a:pPr algn="ctr" eaLnBrk="1" hangingPunct="1">
              <a:spcBef>
                <a:spcPct val="0"/>
              </a:spcBef>
              <a:buFontTx/>
              <a:buNone/>
            </a:pPr>
            <a:r>
              <a:rPr lang="en-US" altLang="ru-RU" sz="1800" b="1" dirty="0" smtClean="0">
                <a:solidFill>
                  <a:srgbClr val="000000"/>
                </a:solidFill>
                <a:latin typeface="Times New Roman" panose="02020603050405020304" pitchFamily="18" charset="0"/>
              </a:rPr>
              <a:t>33 649,3</a:t>
            </a:r>
            <a:r>
              <a:rPr lang="ru-RU" altLang="ru-RU" sz="1800" b="1" dirty="0" smtClean="0">
                <a:solidFill>
                  <a:srgbClr val="000000"/>
                </a:solidFill>
                <a:latin typeface="Times New Roman" panose="02020603050405020304" pitchFamily="18" charset="0"/>
              </a:rPr>
              <a:t>тыс</a:t>
            </a:r>
            <a:r>
              <a:rPr lang="ru-RU" altLang="ru-RU" sz="1800" b="1" dirty="0">
                <a:solidFill>
                  <a:srgbClr val="000000"/>
                </a:solidFill>
                <a:latin typeface="Times New Roman" panose="02020603050405020304" pitchFamily="18" charset="0"/>
              </a:rPr>
              <a:t>. руб.</a:t>
            </a:r>
          </a:p>
        </p:txBody>
      </p:sp>
      <p:sp>
        <p:nvSpPr>
          <p:cNvPr id="16395" name="AutoShape 11"/>
          <p:cNvSpPr>
            <a:spLocks noChangeArrowheads="1"/>
          </p:cNvSpPr>
          <p:nvPr/>
        </p:nvSpPr>
        <p:spPr bwMode="auto">
          <a:xfrm rot="10800000">
            <a:off x="6492874" y="1055688"/>
            <a:ext cx="3144838" cy="538162"/>
          </a:xfrm>
          <a:prstGeom prst="homePlate">
            <a:avLst>
              <a:gd name="adj" fmla="val 139517"/>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Общегосударственные </a:t>
            </a:r>
          </a:p>
          <a:p>
            <a:pPr algn="ctr" eaLnBrk="1" hangingPunct="1">
              <a:spcBef>
                <a:spcPct val="0"/>
              </a:spcBef>
              <a:buFontTx/>
              <a:buNone/>
            </a:pPr>
            <a:r>
              <a:rPr lang="ru-RU" altLang="ru-RU" sz="1400" b="1" dirty="0">
                <a:latin typeface="Times New Roman" panose="02020603050405020304" pitchFamily="18" charset="0"/>
              </a:rPr>
              <a:t>расходы </a:t>
            </a:r>
            <a:r>
              <a:rPr lang="en-US" altLang="ru-RU" sz="1400" b="1" dirty="0" smtClean="0">
                <a:latin typeface="Times New Roman" panose="02020603050405020304" pitchFamily="18" charset="0"/>
              </a:rPr>
              <a:t>554 581,6</a:t>
            </a:r>
            <a:r>
              <a:rPr lang="ru-RU" altLang="ru-RU" sz="1400" b="1" dirty="0" smtClean="0">
                <a:latin typeface="Times New Roman" panose="02020603050405020304" pitchFamily="18" charset="0"/>
              </a:rPr>
              <a:t>тыс</a:t>
            </a:r>
            <a:r>
              <a:rPr lang="ru-RU" altLang="ru-RU" sz="1400" b="1" dirty="0">
                <a:latin typeface="Times New Roman" panose="02020603050405020304" pitchFamily="18" charset="0"/>
              </a:rPr>
              <a:t>. руб</a:t>
            </a:r>
            <a:r>
              <a:rPr lang="ru-RU" altLang="ru-RU" sz="1400" b="1" dirty="0">
                <a:solidFill>
                  <a:srgbClr val="000000"/>
                </a:solidFill>
                <a:latin typeface="Times New Roman" panose="02020603050405020304" pitchFamily="18" charset="0"/>
              </a:rPr>
              <a:t>.</a:t>
            </a:r>
          </a:p>
        </p:txBody>
      </p:sp>
      <p:sp>
        <p:nvSpPr>
          <p:cNvPr id="16396" name="Line 12"/>
          <p:cNvSpPr>
            <a:spLocks noChangeShapeType="1"/>
          </p:cNvSpPr>
          <p:nvPr/>
        </p:nvSpPr>
        <p:spPr bwMode="auto">
          <a:xfrm>
            <a:off x="377827" y="90011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6397" name="AutoShape 13"/>
          <p:cNvSpPr>
            <a:spLocks noChangeArrowheads="1"/>
          </p:cNvSpPr>
          <p:nvPr/>
        </p:nvSpPr>
        <p:spPr bwMode="auto">
          <a:xfrm rot="10800000">
            <a:off x="6492874" y="1663699"/>
            <a:ext cx="3144838" cy="773449"/>
          </a:xfrm>
          <a:prstGeom prst="homePlate">
            <a:avLst>
              <a:gd name="adj" fmla="val 99140"/>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безопасность</a:t>
            </a:r>
          </a:p>
          <a:p>
            <a:pPr algn="ctr" eaLnBrk="1" hangingPunct="1">
              <a:spcBef>
                <a:spcPct val="0"/>
              </a:spcBef>
              <a:buFontTx/>
              <a:buNone/>
            </a:pPr>
            <a:r>
              <a:rPr lang="ru-RU" altLang="ru-RU" sz="1400" b="1" dirty="0">
                <a:latin typeface="Times New Roman" panose="02020603050405020304" pitchFamily="18" charset="0"/>
              </a:rPr>
              <a:t>и </a:t>
            </a:r>
            <a:r>
              <a:rPr lang="ru-RU" altLang="ru-RU" sz="1400" b="1" dirty="0" err="1">
                <a:latin typeface="Times New Roman" panose="02020603050405020304" pitchFamily="18" charset="0"/>
              </a:rPr>
              <a:t>правоохранит</a:t>
            </a:r>
            <a:r>
              <a:rPr lang="ru-RU" altLang="ru-RU" sz="1400" b="1" dirty="0">
                <a:latin typeface="Times New Roman" panose="02020603050405020304" pitchFamily="18" charset="0"/>
              </a:rPr>
              <a:t>. </a:t>
            </a:r>
            <a:r>
              <a:rPr lang="ru-RU" altLang="ru-RU" sz="1400" b="1" dirty="0" smtClean="0">
                <a:latin typeface="Times New Roman" panose="02020603050405020304" pitchFamily="18" charset="0"/>
              </a:rPr>
              <a:t>деятельность</a:t>
            </a:r>
            <a:r>
              <a:rPr lang="ru-RU" altLang="ru-RU" sz="1400" b="1" dirty="0">
                <a:latin typeface="Times New Roman" panose="02020603050405020304" pitchFamily="18" charset="0"/>
              </a:rPr>
              <a:t> </a:t>
            </a:r>
            <a:r>
              <a:rPr lang="ru-RU" altLang="ru-RU" sz="1400" b="1" dirty="0" smtClean="0">
                <a:latin typeface="Times New Roman" panose="02020603050405020304" pitchFamily="18" charset="0"/>
              </a:rPr>
              <a:t>1</a:t>
            </a:r>
            <a:r>
              <a:rPr lang="en-US" altLang="ru-RU" sz="1400" b="1" dirty="0" smtClean="0">
                <a:latin typeface="Times New Roman" panose="02020603050405020304" pitchFamily="18" charset="0"/>
              </a:rPr>
              <a:t>8 340,1</a:t>
            </a:r>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тыс</a:t>
            </a:r>
            <a:r>
              <a:rPr lang="ru-RU" altLang="ru-RU" sz="1400" b="1" dirty="0">
                <a:solidFill>
                  <a:srgbClr val="000000"/>
                </a:solidFill>
                <a:latin typeface="Times New Roman" panose="02020603050405020304" pitchFamily="18" charset="0"/>
              </a:rPr>
              <a:t>. руб.</a:t>
            </a:r>
          </a:p>
        </p:txBody>
      </p:sp>
      <p:sp>
        <p:nvSpPr>
          <p:cNvPr id="16398" name="AutoShape 14"/>
          <p:cNvSpPr>
            <a:spLocks noChangeArrowheads="1"/>
          </p:cNvSpPr>
          <p:nvPr/>
        </p:nvSpPr>
        <p:spPr bwMode="auto">
          <a:xfrm rot="10800000">
            <a:off x="6492874" y="2506663"/>
            <a:ext cx="3144838" cy="488802"/>
          </a:xfrm>
          <a:prstGeom prst="homePlate">
            <a:avLst>
              <a:gd name="adj" fmla="val 116781"/>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экономика</a:t>
            </a:r>
          </a:p>
          <a:p>
            <a:pPr algn="ctr" eaLnBrk="1" hangingPunct="1">
              <a:spcBef>
                <a:spcPct val="0"/>
              </a:spcBef>
              <a:buFontTx/>
              <a:buNone/>
            </a:pPr>
            <a:r>
              <a:rPr lang="en-US" altLang="ru-RU" sz="1400" b="1" dirty="0" smtClean="0">
                <a:latin typeface="Times New Roman" panose="02020603050405020304" pitchFamily="18" charset="0"/>
              </a:rPr>
              <a:t>433 676,0</a:t>
            </a:r>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тыс. руб</a:t>
            </a:r>
            <a:r>
              <a:rPr lang="ru-RU" altLang="ru-RU" sz="1400" b="1" dirty="0">
                <a:solidFill>
                  <a:srgbClr val="000000"/>
                </a:solidFill>
                <a:latin typeface="Times New Roman" panose="02020603050405020304" pitchFamily="18" charset="0"/>
              </a:rPr>
              <a:t>.</a:t>
            </a:r>
          </a:p>
        </p:txBody>
      </p:sp>
      <p:sp>
        <p:nvSpPr>
          <p:cNvPr id="16399" name="AutoShape 15"/>
          <p:cNvSpPr>
            <a:spLocks noChangeArrowheads="1"/>
          </p:cNvSpPr>
          <p:nvPr/>
        </p:nvSpPr>
        <p:spPr bwMode="auto">
          <a:xfrm rot="10800000">
            <a:off x="6492874" y="3144839"/>
            <a:ext cx="3144838" cy="557211"/>
          </a:xfrm>
          <a:prstGeom prst="homePlate">
            <a:avLst>
              <a:gd name="adj" fmla="val 116647"/>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None/>
            </a:pPr>
            <a:r>
              <a:rPr lang="ru-RU" altLang="ru-RU" sz="1400" b="1" dirty="0">
                <a:latin typeface="Times New Roman" panose="02020603050405020304" pitchFamily="18" charset="0"/>
              </a:rPr>
              <a:t>Жилищно-коммунальное хозяйство </a:t>
            </a:r>
            <a:r>
              <a:rPr lang="en-US" altLang="ru-RU" sz="1400" b="1" dirty="0" smtClean="0">
                <a:latin typeface="Times New Roman" panose="02020603050405020304" pitchFamily="18" charset="0"/>
              </a:rPr>
              <a:t>493 844,2</a:t>
            </a:r>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тыс. руб.</a:t>
            </a:r>
          </a:p>
          <a:p>
            <a:pPr algn="ctr" eaLnBrk="1" hangingPunct="1">
              <a:spcBef>
                <a:spcPct val="0"/>
              </a:spcBef>
              <a:buNone/>
            </a:pPr>
            <a:endParaRPr lang="ru-RU" altLang="ru-RU" sz="1400" b="1" dirty="0">
              <a:latin typeface="Times New Roman" panose="02020603050405020304" pitchFamily="18" charset="0"/>
            </a:endParaRPr>
          </a:p>
        </p:txBody>
      </p:sp>
      <p:sp>
        <p:nvSpPr>
          <p:cNvPr id="16400" name="AutoShape 16"/>
          <p:cNvSpPr>
            <a:spLocks noChangeArrowheads="1"/>
          </p:cNvSpPr>
          <p:nvPr/>
        </p:nvSpPr>
        <p:spPr bwMode="auto">
          <a:xfrm rot="10800000">
            <a:off x="6492874" y="3825875"/>
            <a:ext cx="3144838" cy="519113"/>
          </a:xfrm>
          <a:prstGeom prst="homePlate">
            <a:avLst>
              <a:gd name="adj" fmla="val 11664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Образование</a:t>
            </a:r>
          </a:p>
          <a:p>
            <a:pPr algn="ctr" eaLnBrk="1" hangingPunct="1">
              <a:spcBef>
                <a:spcPct val="0"/>
              </a:spcBef>
              <a:buFontTx/>
              <a:buNone/>
            </a:pPr>
            <a:r>
              <a:rPr lang="ru-RU" altLang="ru-RU" sz="1400" b="1" dirty="0">
                <a:latin typeface="Times New Roman" panose="02020603050405020304" pitchFamily="18" charset="0"/>
              </a:rPr>
              <a:t> </a:t>
            </a:r>
            <a:r>
              <a:rPr lang="en-US" altLang="ru-RU" sz="1400" b="1" dirty="0" smtClean="0">
                <a:latin typeface="Times New Roman" panose="02020603050405020304" pitchFamily="18" charset="0"/>
              </a:rPr>
              <a:t>1 066 010,3</a:t>
            </a:r>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тыс</a:t>
            </a:r>
            <a:r>
              <a:rPr lang="ru-RU" altLang="ru-RU" sz="1400" b="1" dirty="0">
                <a:solidFill>
                  <a:srgbClr val="000000"/>
                </a:solidFill>
                <a:latin typeface="Times New Roman" panose="02020603050405020304" pitchFamily="18" charset="0"/>
              </a:rPr>
              <a:t>. руб.</a:t>
            </a:r>
          </a:p>
        </p:txBody>
      </p:sp>
      <p:sp>
        <p:nvSpPr>
          <p:cNvPr id="16401" name="AutoShape 17"/>
          <p:cNvSpPr>
            <a:spLocks noChangeArrowheads="1"/>
          </p:cNvSpPr>
          <p:nvPr/>
        </p:nvSpPr>
        <p:spPr bwMode="auto">
          <a:xfrm rot="10800000">
            <a:off x="6492874" y="4414502"/>
            <a:ext cx="3144838" cy="436562"/>
          </a:xfrm>
          <a:prstGeom prst="homePlate">
            <a:avLst>
              <a:gd name="adj" fmla="val 11652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Культура и кинематография</a:t>
            </a:r>
          </a:p>
          <a:p>
            <a:pPr algn="ctr" eaLnBrk="1" hangingPunct="1">
              <a:spcBef>
                <a:spcPct val="0"/>
              </a:spcBef>
              <a:buFontTx/>
              <a:buNone/>
            </a:pPr>
            <a:r>
              <a:rPr lang="en-US" altLang="ru-RU" sz="1400" b="1" dirty="0" smtClean="0">
                <a:latin typeface="Times New Roman" panose="02020603050405020304" pitchFamily="18" charset="0"/>
              </a:rPr>
              <a:t>180 674,3</a:t>
            </a:r>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тыс. руб.</a:t>
            </a:r>
          </a:p>
        </p:txBody>
      </p:sp>
      <p:sp>
        <p:nvSpPr>
          <p:cNvPr id="16402" name="AutoShape 18"/>
          <p:cNvSpPr>
            <a:spLocks noChangeArrowheads="1"/>
          </p:cNvSpPr>
          <p:nvPr/>
        </p:nvSpPr>
        <p:spPr bwMode="auto">
          <a:xfrm rot="10800000">
            <a:off x="6492874" y="5005388"/>
            <a:ext cx="3144838" cy="412750"/>
          </a:xfrm>
          <a:prstGeom prst="homePlate">
            <a:avLst>
              <a:gd name="adj" fmla="val 116969"/>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Социальная политика</a:t>
            </a:r>
          </a:p>
          <a:p>
            <a:pPr algn="ctr" eaLnBrk="1" hangingPunct="1">
              <a:spcBef>
                <a:spcPct val="0"/>
              </a:spcBef>
              <a:buFontTx/>
              <a:buNone/>
            </a:pPr>
            <a:r>
              <a:rPr lang="en-US" altLang="ru-RU" sz="1400" b="1" dirty="0" smtClean="0">
                <a:latin typeface="Times New Roman" panose="02020603050405020304" pitchFamily="18" charset="0"/>
              </a:rPr>
              <a:t>67 147,3</a:t>
            </a:r>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тыс. руб.</a:t>
            </a:r>
          </a:p>
        </p:txBody>
      </p:sp>
      <p:sp>
        <p:nvSpPr>
          <p:cNvPr id="20" name="AutoShape 3"/>
          <p:cNvSpPr>
            <a:spLocks noChangeArrowheads="1"/>
          </p:cNvSpPr>
          <p:nvPr/>
        </p:nvSpPr>
        <p:spPr bwMode="auto">
          <a:xfrm rot="-5400000">
            <a:off x="3529001" y="2683668"/>
            <a:ext cx="2339975" cy="1728789"/>
          </a:xfrm>
          <a:prstGeom prst="upDownArrowCallout">
            <a:avLst>
              <a:gd name="adj1" fmla="val 33838"/>
              <a:gd name="adj2" fmla="val 33838"/>
              <a:gd name="adj3" fmla="val 12500"/>
              <a:gd name="adj4" fmla="val 50000"/>
            </a:avLst>
          </a:prstGeom>
          <a:solidFill>
            <a:srgbClr val="FF99FF"/>
          </a:solidFill>
          <a:ln w="19080">
            <a:solidFill>
              <a:srgbClr val="FF00FF"/>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000000"/>
                </a:solidFill>
                <a:latin typeface="Times New Roman" panose="02020603050405020304" pitchFamily="18" charset="0"/>
              </a:rPr>
              <a:t>БЮДЖЕТ</a:t>
            </a:r>
          </a:p>
        </p:txBody>
      </p:sp>
      <p:sp>
        <p:nvSpPr>
          <p:cNvPr id="21" name="AutoShape 18"/>
          <p:cNvSpPr>
            <a:spLocks noChangeArrowheads="1"/>
          </p:cNvSpPr>
          <p:nvPr/>
        </p:nvSpPr>
        <p:spPr bwMode="auto">
          <a:xfrm rot="10800000">
            <a:off x="6492874" y="6021341"/>
            <a:ext cx="3144838" cy="501548"/>
          </a:xfrm>
          <a:prstGeom prst="homePlate">
            <a:avLst>
              <a:gd name="adj" fmla="val 116738"/>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Обслуживание гос. (</a:t>
            </a:r>
            <a:r>
              <a:rPr lang="ru-RU" altLang="ru-RU" sz="1400" b="1" dirty="0" err="1">
                <a:latin typeface="Times New Roman" panose="02020603050405020304" pitchFamily="18" charset="0"/>
              </a:rPr>
              <a:t>мун</a:t>
            </a:r>
            <a:r>
              <a:rPr lang="ru-RU" altLang="ru-RU" sz="1400" b="1" dirty="0">
                <a:latin typeface="Times New Roman" panose="02020603050405020304" pitchFamily="18" charset="0"/>
              </a:rPr>
              <a:t>.) долга</a:t>
            </a:r>
          </a:p>
          <a:p>
            <a:pPr algn="ctr" eaLnBrk="1" hangingPunct="1">
              <a:spcBef>
                <a:spcPct val="0"/>
              </a:spcBef>
              <a:buFontTx/>
              <a:buNone/>
            </a:pPr>
            <a:r>
              <a:rPr lang="en-US" altLang="ru-RU" sz="1400" b="1" dirty="0" smtClean="0">
                <a:latin typeface="Times New Roman" panose="02020603050405020304" pitchFamily="18" charset="0"/>
              </a:rPr>
              <a:t>245,0</a:t>
            </a:r>
            <a:endParaRPr lang="ru-RU" altLang="ru-RU" sz="1400" b="1" dirty="0" smtClean="0">
              <a:latin typeface="Times New Roman" panose="02020603050405020304" pitchFamily="18" charset="0"/>
            </a:endParaRPr>
          </a:p>
          <a:p>
            <a:pPr algn="ctr" eaLnBrk="1" hangingPunct="1">
              <a:spcBef>
                <a:spcPct val="0"/>
              </a:spcBef>
              <a:buFontTx/>
              <a:buNone/>
            </a:pPr>
            <a:r>
              <a:rPr lang="ru-RU" altLang="ru-RU" sz="1400" b="1" dirty="0" smtClean="0">
                <a:latin typeface="Times New Roman" panose="02020603050405020304" pitchFamily="18" charset="0"/>
              </a:rPr>
              <a:t> </a:t>
            </a:r>
            <a:r>
              <a:rPr lang="ru-RU" altLang="ru-RU" sz="1400" b="1" dirty="0">
                <a:solidFill>
                  <a:srgbClr val="000000"/>
                </a:solidFill>
                <a:latin typeface="Times New Roman" panose="02020603050405020304" pitchFamily="18" charset="0"/>
              </a:rPr>
              <a:t>тыс. руб.</a:t>
            </a:r>
          </a:p>
        </p:txBody>
      </p:sp>
      <p:sp>
        <p:nvSpPr>
          <p:cNvPr id="22" name="AutoShape 18"/>
          <p:cNvSpPr>
            <a:spLocks noChangeArrowheads="1"/>
          </p:cNvSpPr>
          <p:nvPr/>
        </p:nvSpPr>
        <p:spPr bwMode="auto">
          <a:xfrm rot="10800000">
            <a:off x="6492874" y="5514928"/>
            <a:ext cx="3144838" cy="506412"/>
          </a:xfrm>
          <a:prstGeom prst="homePlate">
            <a:avLst>
              <a:gd name="adj" fmla="val 116812"/>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Физическая культура и спорт</a:t>
            </a:r>
          </a:p>
          <a:p>
            <a:pPr algn="ctr" eaLnBrk="1" hangingPunct="1">
              <a:spcBef>
                <a:spcPct val="0"/>
              </a:spcBef>
              <a:buFontTx/>
              <a:buNone/>
            </a:pPr>
            <a:r>
              <a:rPr lang="en-US" altLang="ru-RU" sz="1400" b="1" dirty="0" smtClean="0">
                <a:solidFill>
                  <a:srgbClr val="000000"/>
                </a:solidFill>
                <a:latin typeface="Times New Roman" panose="02020603050405020304" pitchFamily="18" charset="0"/>
              </a:rPr>
              <a:t>10 784,1</a:t>
            </a:r>
            <a:r>
              <a:rPr lang="ru-RU" altLang="ru-RU" sz="1400" b="1" dirty="0" smtClean="0">
                <a:solidFill>
                  <a:srgbClr val="000000"/>
                </a:solidFill>
                <a:latin typeface="Times New Roman" panose="02020603050405020304" pitchFamily="18" charset="0"/>
              </a:rPr>
              <a:t> </a:t>
            </a:r>
            <a:r>
              <a:rPr lang="ru-RU" altLang="ru-RU" sz="1400" b="1" dirty="0">
                <a:solidFill>
                  <a:srgbClr val="000000"/>
                </a:solidFill>
                <a:latin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ppt_x</p:attrName>
                                        </p:attrNameLst>
                                      </p:cBhvr>
                                      <p:tavLst>
                                        <p:tav tm="100000">
                                          <p:val>
                                            <p:strVal val="#ppt_x"/>
                                          </p:val>
                                        </p:tav>
                                        <p:tav tm="100000">
                                          <p:val>
                                            <p:strVal val="#ppt_x"/>
                                          </p:val>
                                        </p:tav>
                                      </p:tavLst>
                                    </p:anim>
                                    <p:anim calcmode="lin" valueType="num">
                                      <p:cBhvr>
                                        <p:cTn id="8" dur="2000" fill="hold"/>
                                        <p:tgtEl>
                                          <p:spTgt spid="16386"/>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6396"/>
                                        </p:tgtEl>
                                        <p:attrNameLst>
                                          <p:attrName>style.visibility</p:attrName>
                                        </p:attrNameLst>
                                      </p:cBhvr>
                                      <p:to>
                                        <p:strVal val="visible"/>
                                      </p:to>
                                    </p:set>
                                    <p:animEffect transition="in" filter="randombar(horizontal)">
                                      <p:cBhvr additive="repl">
                                        <p:cTn id="12" dur="500"/>
                                        <p:tgtEl>
                                          <p:spTgt spid="16396"/>
                                        </p:tgtEl>
                                      </p:cBhvr>
                                    </p:animEffect>
                                  </p:childTnLst>
                                </p:cTn>
                              </p:par>
                            </p:childTnLst>
                          </p:cTn>
                        </p:par>
                        <p:par>
                          <p:cTn id="13" fill="hold" nodeType="afterGroup">
                            <p:stCondLst>
                              <p:cond delay="2500"/>
                            </p:stCondLst>
                            <p:childTnLst>
                              <p:par>
                                <p:cTn id="14" presetID="4" presetClass="entr" presetSubtype="32" fill="hold" nodeType="afterEffect">
                                  <p:stCondLst>
                                    <p:cond delay="0"/>
                                  </p:stCondLst>
                                  <p:childTnLst>
                                    <p:set>
                                      <p:cBhvr additive="repl">
                                        <p:cTn id="15" dur="1" fill="hold">
                                          <p:stCondLst>
                                            <p:cond delay="0"/>
                                          </p:stCondLst>
                                        </p:cTn>
                                        <p:tgtEl>
                                          <p:spTgt spid="16390"/>
                                        </p:tgtEl>
                                        <p:attrNameLst>
                                          <p:attrName>style.visibility</p:attrName>
                                        </p:attrNameLst>
                                      </p:cBhvr>
                                      <p:to>
                                        <p:strVal val="visible"/>
                                      </p:to>
                                    </p:set>
                                    <p:animEffect transition="in" filter="box(out)">
                                      <p:cBhvr additive="repl">
                                        <p:cTn id="16" dur="2000"/>
                                        <p:tgtEl>
                                          <p:spTgt spid="16390"/>
                                        </p:tgtEl>
                                      </p:cBhvr>
                                    </p:animEffect>
                                  </p:childTnLst>
                                </p:cTn>
                              </p:par>
                            </p:childTnLst>
                          </p:cTn>
                        </p:par>
                        <p:par>
                          <p:cTn id="17" fill="hold" nodeType="afterGroup">
                            <p:stCondLst>
                              <p:cond delay="4500"/>
                            </p:stCondLst>
                            <p:childTnLst>
                              <p:par>
                                <p:cTn id="18" presetID="2" presetClass="entr" presetSubtype="8" fill="hold" nodeType="afterEffect">
                                  <p:stCondLst>
                                    <p:cond delay="0"/>
                                  </p:stCondLst>
                                  <p:childTnLst>
                                    <p:set>
                                      <p:cBhvr additive="repl">
                                        <p:cTn id="19" dur="1" fill="hold">
                                          <p:stCondLst>
                                            <p:cond delay="0"/>
                                          </p:stCondLst>
                                        </p:cTn>
                                        <p:tgtEl>
                                          <p:spTgt spid="16392"/>
                                        </p:tgtEl>
                                        <p:attrNameLst>
                                          <p:attrName>style.visibility</p:attrName>
                                        </p:attrNameLst>
                                      </p:cBhvr>
                                      <p:to>
                                        <p:strVal val="visible"/>
                                      </p:to>
                                    </p:set>
                                    <p:anim calcmode="lin" valueType="num">
                                      <p:cBhvr>
                                        <p:cTn id="20" dur="2000" fill="hold"/>
                                        <p:tgtEl>
                                          <p:spTgt spid="16392"/>
                                        </p:tgtEl>
                                        <p:attrNameLst>
                                          <p:attrName>ppt_x</p:attrName>
                                        </p:attrNameLst>
                                      </p:cBhvr>
                                      <p:tavLst>
                                        <p:tav tm="100000">
                                          <p:val>
                                            <p:strVal val="0-#ppt_w/2"/>
                                          </p:val>
                                        </p:tav>
                                        <p:tav tm="100000">
                                          <p:val>
                                            <p:strVal val="#ppt_x"/>
                                          </p:val>
                                        </p:tav>
                                      </p:tavLst>
                                    </p:anim>
                                    <p:anim calcmode="lin" valueType="num">
                                      <p:cBhvr>
                                        <p:cTn id="21" dur="2000" fill="hold"/>
                                        <p:tgtEl>
                                          <p:spTgt spid="16392"/>
                                        </p:tgtEl>
                                        <p:attrNameLst>
                                          <p:attrName>ppt_y</p:attrName>
                                        </p:attrNameLst>
                                      </p:cBhvr>
                                      <p:tavLst>
                                        <p:tav tm="100000">
                                          <p:val>
                                            <p:strVal val="#ppt_y"/>
                                          </p:val>
                                        </p:tav>
                                        <p:tav tm="100000">
                                          <p:val>
                                            <p:strVal val="#ppt_y"/>
                                          </p:val>
                                        </p:tav>
                                      </p:tavLst>
                                    </p:anim>
                                  </p:childTnLst>
                                </p:cTn>
                              </p:par>
                            </p:childTnLst>
                          </p:cTn>
                        </p:par>
                        <p:par>
                          <p:cTn id="22" fill="hold" nodeType="afterGroup">
                            <p:stCondLst>
                              <p:cond delay="6500"/>
                            </p:stCondLst>
                            <p:childTnLst>
                              <p:par>
                                <p:cTn id="23" presetID="2" presetClass="entr" presetSubtype="8" fill="hold" nodeType="afterEffect">
                                  <p:stCondLst>
                                    <p:cond delay="0"/>
                                  </p:stCondLst>
                                  <p:childTnLst>
                                    <p:set>
                                      <p:cBhvr additive="repl">
                                        <p:cTn id="24" dur="1" fill="hold">
                                          <p:stCondLst>
                                            <p:cond delay="0"/>
                                          </p:stCondLst>
                                        </p:cTn>
                                        <p:tgtEl>
                                          <p:spTgt spid="16394"/>
                                        </p:tgtEl>
                                        <p:attrNameLst>
                                          <p:attrName>style.visibility</p:attrName>
                                        </p:attrNameLst>
                                      </p:cBhvr>
                                      <p:to>
                                        <p:strVal val="visible"/>
                                      </p:to>
                                    </p:set>
                                    <p:anim calcmode="lin" valueType="num">
                                      <p:cBhvr>
                                        <p:cTn id="25" dur="2000" fill="hold"/>
                                        <p:tgtEl>
                                          <p:spTgt spid="16394"/>
                                        </p:tgtEl>
                                        <p:attrNameLst>
                                          <p:attrName>ppt_x</p:attrName>
                                        </p:attrNameLst>
                                      </p:cBhvr>
                                      <p:tavLst>
                                        <p:tav tm="100000">
                                          <p:val>
                                            <p:strVal val="0-#ppt_w/2"/>
                                          </p:val>
                                        </p:tav>
                                        <p:tav tm="100000">
                                          <p:val>
                                            <p:strVal val="#ppt_x"/>
                                          </p:val>
                                        </p:tav>
                                      </p:tavLst>
                                    </p:anim>
                                    <p:anim calcmode="lin" valueType="num">
                                      <p:cBhvr>
                                        <p:cTn id="26" dur="2000" fill="hold"/>
                                        <p:tgtEl>
                                          <p:spTgt spid="16394"/>
                                        </p:tgtEl>
                                        <p:attrNameLst>
                                          <p:attrName>ppt_y</p:attrName>
                                        </p:attrNameLst>
                                      </p:cBhvr>
                                      <p:tavLst>
                                        <p:tav tm="100000">
                                          <p:val>
                                            <p:strVal val="#ppt_y"/>
                                          </p:val>
                                        </p:tav>
                                        <p:tav tm="100000">
                                          <p:val>
                                            <p:strVal val="#ppt_y"/>
                                          </p:val>
                                        </p:tav>
                                      </p:tavLst>
                                    </p:anim>
                                  </p:childTnLst>
                                </p:cTn>
                              </p:par>
                            </p:childTnLst>
                          </p:cTn>
                        </p:par>
                        <p:par>
                          <p:cTn id="27" fill="hold" nodeType="afterGroup">
                            <p:stCondLst>
                              <p:cond delay="8500"/>
                            </p:stCondLst>
                            <p:childTnLst>
                              <p:par>
                                <p:cTn id="28" presetID="2" presetClass="entr" presetSubtype="8" fill="hold" nodeType="afterEffect">
                                  <p:stCondLst>
                                    <p:cond delay="0"/>
                                  </p:stCondLst>
                                  <p:childTnLst>
                                    <p:set>
                                      <p:cBhvr additive="repl">
                                        <p:cTn id="29" dur="1" fill="hold">
                                          <p:stCondLst>
                                            <p:cond delay="0"/>
                                          </p:stCondLst>
                                        </p:cTn>
                                        <p:tgtEl>
                                          <p:spTgt spid="16393"/>
                                        </p:tgtEl>
                                        <p:attrNameLst>
                                          <p:attrName>style.visibility</p:attrName>
                                        </p:attrNameLst>
                                      </p:cBhvr>
                                      <p:to>
                                        <p:strVal val="visible"/>
                                      </p:to>
                                    </p:set>
                                    <p:anim calcmode="lin" valueType="num">
                                      <p:cBhvr>
                                        <p:cTn id="30" dur="2000" fill="hold"/>
                                        <p:tgtEl>
                                          <p:spTgt spid="16393"/>
                                        </p:tgtEl>
                                        <p:attrNameLst>
                                          <p:attrName>ppt_x</p:attrName>
                                        </p:attrNameLst>
                                      </p:cBhvr>
                                      <p:tavLst>
                                        <p:tav tm="100000">
                                          <p:val>
                                            <p:strVal val="0-#ppt_w/2"/>
                                          </p:val>
                                        </p:tav>
                                        <p:tav tm="100000">
                                          <p:val>
                                            <p:strVal val="#ppt_x"/>
                                          </p:val>
                                        </p:tav>
                                      </p:tavLst>
                                    </p:anim>
                                    <p:anim calcmode="lin" valueType="num">
                                      <p:cBhvr>
                                        <p:cTn id="31" dur="2000" fill="hold"/>
                                        <p:tgtEl>
                                          <p:spTgt spid="16393"/>
                                        </p:tgtEl>
                                        <p:attrNameLst>
                                          <p:attrName>ppt_y</p:attrName>
                                        </p:attrNameLst>
                                      </p:cBhvr>
                                      <p:tavLst>
                                        <p:tav tm="100000">
                                          <p:val>
                                            <p:strVal val="#ppt_y"/>
                                          </p:val>
                                        </p:tav>
                                        <p:tav tm="100000">
                                          <p:val>
                                            <p:strVal val="#ppt_y"/>
                                          </p:val>
                                        </p:tav>
                                      </p:tavLst>
                                    </p:anim>
                                  </p:childTnLst>
                                </p:cTn>
                              </p:par>
                            </p:childTnLst>
                          </p:cTn>
                        </p:par>
                        <p:par>
                          <p:cTn id="32" fill="hold" nodeType="afterGroup">
                            <p:stCondLst>
                              <p:cond delay="10500"/>
                            </p:stCondLst>
                            <p:childTnLst>
                              <p:par>
                                <p:cTn id="33" presetID="4" presetClass="entr" presetSubtype="32" fill="hold" nodeType="afterEffect">
                                  <p:stCondLst>
                                    <p:cond delay="0"/>
                                  </p:stCondLst>
                                  <p:childTnLst>
                                    <p:set>
                                      <p:cBhvr additive="repl">
                                        <p:cTn id="34" dur="1" fill="hold">
                                          <p:stCondLst>
                                            <p:cond delay="0"/>
                                          </p:stCondLst>
                                        </p:cTn>
                                        <p:tgtEl>
                                          <p:spTgt spid="16391"/>
                                        </p:tgtEl>
                                        <p:attrNameLst>
                                          <p:attrName>style.visibility</p:attrName>
                                        </p:attrNameLst>
                                      </p:cBhvr>
                                      <p:to>
                                        <p:strVal val="visible"/>
                                      </p:to>
                                    </p:set>
                                    <p:animEffect transition="in" filter="box(out)">
                                      <p:cBhvr additive="repl">
                                        <p:cTn id="35" dur="2000"/>
                                        <p:tgtEl>
                                          <p:spTgt spid="16391"/>
                                        </p:tgtEl>
                                      </p:cBhvr>
                                    </p:animEffect>
                                  </p:childTnLst>
                                </p:cTn>
                              </p:par>
                            </p:childTnLst>
                          </p:cTn>
                        </p:par>
                        <p:par>
                          <p:cTn id="36" fill="hold" nodeType="afterGroup">
                            <p:stCondLst>
                              <p:cond delay="12500"/>
                            </p:stCondLst>
                            <p:childTnLst>
                              <p:par>
                                <p:cTn id="37" presetID="2" presetClass="entr" presetSubtype="2" fill="hold" nodeType="afterEffect">
                                  <p:stCondLst>
                                    <p:cond delay="0"/>
                                  </p:stCondLst>
                                  <p:childTnLst>
                                    <p:set>
                                      <p:cBhvr additive="repl">
                                        <p:cTn id="38" dur="1" fill="hold">
                                          <p:stCondLst>
                                            <p:cond delay="0"/>
                                          </p:stCondLst>
                                        </p:cTn>
                                        <p:tgtEl>
                                          <p:spTgt spid="16395"/>
                                        </p:tgtEl>
                                        <p:attrNameLst>
                                          <p:attrName>style.visibility</p:attrName>
                                        </p:attrNameLst>
                                      </p:cBhvr>
                                      <p:to>
                                        <p:strVal val="visible"/>
                                      </p:to>
                                    </p:set>
                                    <p:anim calcmode="lin" valueType="num">
                                      <p:cBhvr>
                                        <p:cTn id="39" dur="2000" fill="hold"/>
                                        <p:tgtEl>
                                          <p:spTgt spid="16395"/>
                                        </p:tgtEl>
                                        <p:attrNameLst>
                                          <p:attrName>ppt_x</p:attrName>
                                        </p:attrNameLst>
                                      </p:cBhvr>
                                      <p:tavLst>
                                        <p:tav tm="100000">
                                          <p:val>
                                            <p:strVal val="1+#ppt_w/2"/>
                                          </p:val>
                                        </p:tav>
                                        <p:tav tm="100000">
                                          <p:val>
                                            <p:strVal val="#ppt_x"/>
                                          </p:val>
                                        </p:tav>
                                      </p:tavLst>
                                    </p:anim>
                                    <p:anim calcmode="lin" valueType="num">
                                      <p:cBhvr>
                                        <p:cTn id="40" dur="2000" fill="hold"/>
                                        <p:tgtEl>
                                          <p:spTgt spid="16395"/>
                                        </p:tgtEl>
                                        <p:attrNameLst>
                                          <p:attrName>ppt_y</p:attrName>
                                        </p:attrNameLst>
                                      </p:cBhvr>
                                      <p:tavLst>
                                        <p:tav tm="100000">
                                          <p:val>
                                            <p:strVal val="#ppt_y"/>
                                          </p:val>
                                        </p:tav>
                                        <p:tav tm="100000">
                                          <p:val>
                                            <p:strVal val="#ppt_y"/>
                                          </p:val>
                                        </p:tav>
                                      </p:tavLst>
                                    </p:anim>
                                  </p:childTnLst>
                                </p:cTn>
                              </p:par>
                            </p:childTnLst>
                          </p:cTn>
                        </p:par>
                        <p:par>
                          <p:cTn id="41" fill="hold" nodeType="afterGroup">
                            <p:stCondLst>
                              <p:cond delay="14500"/>
                            </p:stCondLst>
                            <p:childTnLst>
                              <p:par>
                                <p:cTn id="42" presetID="2" presetClass="entr" presetSubtype="2" fill="hold" nodeType="afterEffect">
                                  <p:stCondLst>
                                    <p:cond delay="0"/>
                                  </p:stCondLst>
                                  <p:childTnLst>
                                    <p:set>
                                      <p:cBhvr additive="repl">
                                        <p:cTn id="43" dur="1" fill="hold">
                                          <p:stCondLst>
                                            <p:cond delay="0"/>
                                          </p:stCondLst>
                                        </p:cTn>
                                        <p:tgtEl>
                                          <p:spTgt spid="16397"/>
                                        </p:tgtEl>
                                        <p:attrNameLst>
                                          <p:attrName>style.visibility</p:attrName>
                                        </p:attrNameLst>
                                      </p:cBhvr>
                                      <p:to>
                                        <p:strVal val="visible"/>
                                      </p:to>
                                    </p:set>
                                    <p:anim calcmode="lin" valueType="num">
                                      <p:cBhvr>
                                        <p:cTn id="44" dur="2000" fill="hold"/>
                                        <p:tgtEl>
                                          <p:spTgt spid="16397"/>
                                        </p:tgtEl>
                                        <p:attrNameLst>
                                          <p:attrName>ppt_x</p:attrName>
                                        </p:attrNameLst>
                                      </p:cBhvr>
                                      <p:tavLst>
                                        <p:tav tm="100000">
                                          <p:val>
                                            <p:strVal val="1+#ppt_w/2"/>
                                          </p:val>
                                        </p:tav>
                                        <p:tav tm="100000">
                                          <p:val>
                                            <p:strVal val="#ppt_x"/>
                                          </p:val>
                                        </p:tav>
                                      </p:tavLst>
                                    </p:anim>
                                    <p:anim calcmode="lin" valueType="num">
                                      <p:cBhvr>
                                        <p:cTn id="45" dur="2000" fill="hold"/>
                                        <p:tgtEl>
                                          <p:spTgt spid="16397"/>
                                        </p:tgtEl>
                                        <p:attrNameLst>
                                          <p:attrName>ppt_y</p:attrName>
                                        </p:attrNameLst>
                                      </p:cBhvr>
                                      <p:tavLst>
                                        <p:tav tm="100000">
                                          <p:val>
                                            <p:strVal val="#ppt_y"/>
                                          </p:val>
                                        </p:tav>
                                        <p:tav tm="100000">
                                          <p:val>
                                            <p:strVal val="#ppt_y"/>
                                          </p:val>
                                        </p:tav>
                                      </p:tavLst>
                                    </p:anim>
                                  </p:childTnLst>
                                </p:cTn>
                              </p:par>
                            </p:childTnLst>
                          </p:cTn>
                        </p:par>
                        <p:par>
                          <p:cTn id="46" fill="hold" nodeType="afterGroup">
                            <p:stCondLst>
                              <p:cond delay="16500"/>
                            </p:stCondLst>
                            <p:childTnLst>
                              <p:par>
                                <p:cTn id="47" presetID="2" presetClass="entr" presetSubtype="2" fill="hold" nodeType="afterEffect">
                                  <p:stCondLst>
                                    <p:cond delay="0"/>
                                  </p:stCondLst>
                                  <p:childTnLst>
                                    <p:set>
                                      <p:cBhvr additive="repl">
                                        <p:cTn id="48" dur="1" fill="hold">
                                          <p:stCondLst>
                                            <p:cond delay="0"/>
                                          </p:stCondLst>
                                        </p:cTn>
                                        <p:tgtEl>
                                          <p:spTgt spid="16398"/>
                                        </p:tgtEl>
                                        <p:attrNameLst>
                                          <p:attrName>style.visibility</p:attrName>
                                        </p:attrNameLst>
                                      </p:cBhvr>
                                      <p:to>
                                        <p:strVal val="visible"/>
                                      </p:to>
                                    </p:set>
                                    <p:anim calcmode="lin" valueType="num">
                                      <p:cBhvr>
                                        <p:cTn id="49" dur="2000" fill="hold"/>
                                        <p:tgtEl>
                                          <p:spTgt spid="16398"/>
                                        </p:tgtEl>
                                        <p:attrNameLst>
                                          <p:attrName>ppt_x</p:attrName>
                                        </p:attrNameLst>
                                      </p:cBhvr>
                                      <p:tavLst>
                                        <p:tav tm="100000">
                                          <p:val>
                                            <p:strVal val="1+#ppt_w/2"/>
                                          </p:val>
                                        </p:tav>
                                        <p:tav tm="100000">
                                          <p:val>
                                            <p:strVal val="#ppt_x"/>
                                          </p:val>
                                        </p:tav>
                                      </p:tavLst>
                                    </p:anim>
                                    <p:anim calcmode="lin" valueType="num">
                                      <p:cBhvr>
                                        <p:cTn id="50" dur="2000" fill="hold"/>
                                        <p:tgtEl>
                                          <p:spTgt spid="16398"/>
                                        </p:tgtEl>
                                        <p:attrNameLst>
                                          <p:attrName>ppt_y</p:attrName>
                                        </p:attrNameLst>
                                      </p:cBhvr>
                                      <p:tavLst>
                                        <p:tav tm="100000">
                                          <p:val>
                                            <p:strVal val="#ppt_y"/>
                                          </p:val>
                                        </p:tav>
                                        <p:tav tm="100000">
                                          <p:val>
                                            <p:strVal val="#ppt_y"/>
                                          </p:val>
                                        </p:tav>
                                      </p:tavLst>
                                    </p:anim>
                                  </p:childTnLst>
                                </p:cTn>
                              </p:par>
                            </p:childTnLst>
                          </p:cTn>
                        </p:par>
                        <p:par>
                          <p:cTn id="51" fill="hold" nodeType="afterGroup">
                            <p:stCondLst>
                              <p:cond delay="18500"/>
                            </p:stCondLst>
                            <p:childTnLst>
                              <p:par>
                                <p:cTn id="52" presetID="2" presetClass="entr" presetSubtype="2" fill="hold" nodeType="afterEffect">
                                  <p:stCondLst>
                                    <p:cond delay="0"/>
                                  </p:stCondLst>
                                  <p:childTnLst>
                                    <p:set>
                                      <p:cBhvr additive="repl">
                                        <p:cTn id="53" dur="1" fill="hold">
                                          <p:stCondLst>
                                            <p:cond delay="0"/>
                                          </p:stCondLst>
                                        </p:cTn>
                                        <p:tgtEl>
                                          <p:spTgt spid="16399"/>
                                        </p:tgtEl>
                                        <p:attrNameLst>
                                          <p:attrName>style.visibility</p:attrName>
                                        </p:attrNameLst>
                                      </p:cBhvr>
                                      <p:to>
                                        <p:strVal val="visible"/>
                                      </p:to>
                                    </p:set>
                                    <p:anim calcmode="lin" valueType="num">
                                      <p:cBhvr>
                                        <p:cTn id="54" dur="2000" fill="hold"/>
                                        <p:tgtEl>
                                          <p:spTgt spid="16399"/>
                                        </p:tgtEl>
                                        <p:attrNameLst>
                                          <p:attrName>ppt_x</p:attrName>
                                        </p:attrNameLst>
                                      </p:cBhvr>
                                      <p:tavLst>
                                        <p:tav tm="100000">
                                          <p:val>
                                            <p:strVal val="1+#ppt_w/2"/>
                                          </p:val>
                                        </p:tav>
                                        <p:tav tm="100000">
                                          <p:val>
                                            <p:strVal val="#ppt_x"/>
                                          </p:val>
                                        </p:tav>
                                      </p:tavLst>
                                    </p:anim>
                                    <p:anim calcmode="lin" valueType="num">
                                      <p:cBhvr>
                                        <p:cTn id="55" dur="2000" fill="hold"/>
                                        <p:tgtEl>
                                          <p:spTgt spid="16399"/>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20500"/>
                            </p:stCondLst>
                            <p:childTnLst>
                              <p:par>
                                <p:cTn id="57" presetID="2" presetClass="entr" presetSubtype="2" fill="hold" nodeType="afterEffect">
                                  <p:stCondLst>
                                    <p:cond delay="0"/>
                                  </p:stCondLst>
                                  <p:childTnLst>
                                    <p:set>
                                      <p:cBhvr additive="repl">
                                        <p:cTn id="58" dur="1" fill="hold">
                                          <p:stCondLst>
                                            <p:cond delay="0"/>
                                          </p:stCondLst>
                                        </p:cTn>
                                        <p:tgtEl>
                                          <p:spTgt spid="16400"/>
                                        </p:tgtEl>
                                        <p:attrNameLst>
                                          <p:attrName>style.visibility</p:attrName>
                                        </p:attrNameLst>
                                      </p:cBhvr>
                                      <p:to>
                                        <p:strVal val="visible"/>
                                      </p:to>
                                    </p:set>
                                    <p:anim calcmode="lin" valueType="num">
                                      <p:cBhvr>
                                        <p:cTn id="59" dur="2000" fill="hold"/>
                                        <p:tgtEl>
                                          <p:spTgt spid="16400"/>
                                        </p:tgtEl>
                                        <p:attrNameLst>
                                          <p:attrName>ppt_x</p:attrName>
                                        </p:attrNameLst>
                                      </p:cBhvr>
                                      <p:tavLst>
                                        <p:tav tm="100000">
                                          <p:val>
                                            <p:strVal val="1+#ppt_w/2"/>
                                          </p:val>
                                        </p:tav>
                                        <p:tav tm="100000">
                                          <p:val>
                                            <p:strVal val="#ppt_x"/>
                                          </p:val>
                                        </p:tav>
                                      </p:tavLst>
                                    </p:anim>
                                    <p:anim calcmode="lin" valueType="num">
                                      <p:cBhvr>
                                        <p:cTn id="60" dur="2000" fill="hold"/>
                                        <p:tgtEl>
                                          <p:spTgt spid="16400"/>
                                        </p:tgtEl>
                                        <p:attrNameLst>
                                          <p:attrName>ppt_y</p:attrName>
                                        </p:attrNameLst>
                                      </p:cBhvr>
                                      <p:tavLst>
                                        <p:tav tm="100000">
                                          <p:val>
                                            <p:strVal val="#ppt_y"/>
                                          </p:val>
                                        </p:tav>
                                        <p:tav tm="100000">
                                          <p:val>
                                            <p:strVal val="#ppt_y"/>
                                          </p:val>
                                        </p:tav>
                                      </p:tavLst>
                                    </p:anim>
                                  </p:childTnLst>
                                </p:cTn>
                              </p:par>
                            </p:childTnLst>
                          </p:cTn>
                        </p:par>
                        <p:par>
                          <p:cTn id="61" fill="hold" nodeType="afterGroup">
                            <p:stCondLst>
                              <p:cond delay="22500"/>
                            </p:stCondLst>
                            <p:childTnLst>
                              <p:par>
                                <p:cTn id="62" presetID="2" presetClass="entr" presetSubtype="2" fill="hold" nodeType="afterEffect">
                                  <p:stCondLst>
                                    <p:cond delay="0"/>
                                  </p:stCondLst>
                                  <p:childTnLst>
                                    <p:set>
                                      <p:cBhvr additive="repl">
                                        <p:cTn id="63" dur="1" fill="hold">
                                          <p:stCondLst>
                                            <p:cond delay="0"/>
                                          </p:stCondLst>
                                        </p:cTn>
                                        <p:tgtEl>
                                          <p:spTgt spid="16401"/>
                                        </p:tgtEl>
                                        <p:attrNameLst>
                                          <p:attrName>style.visibility</p:attrName>
                                        </p:attrNameLst>
                                      </p:cBhvr>
                                      <p:to>
                                        <p:strVal val="visible"/>
                                      </p:to>
                                    </p:set>
                                    <p:anim calcmode="lin" valueType="num">
                                      <p:cBhvr>
                                        <p:cTn id="64" dur="2000" fill="hold"/>
                                        <p:tgtEl>
                                          <p:spTgt spid="16401"/>
                                        </p:tgtEl>
                                        <p:attrNameLst>
                                          <p:attrName>ppt_x</p:attrName>
                                        </p:attrNameLst>
                                      </p:cBhvr>
                                      <p:tavLst>
                                        <p:tav tm="100000">
                                          <p:val>
                                            <p:strVal val="1+#ppt_w/2"/>
                                          </p:val>
                                        </p:tav>
                                        <p:tav tm="100000">
                                          <p:val>
                                            <p:strVal val="#ppt_x"/>
                                          </p:val>
                                        </p:tav>
                                      </p:tavLst>
                                    </p:anim>
                                    <p:anim calcmode="lin" valueType="num">
                                      <p:cBhvr>
                                        <p:cTn id="65" dur="2000" fill="hold"/>
                                        <p:tgtEl>
                                          <p:spTgt spid="16401"/>
                                        </p:tgtEl>
                                        <p:attrNameLst>
                                          <p:attrName>ppt_y</p:attrName>
                                        </p:attrNameLst>
                                      </p:cBhvr>
                                      <p:tavLst>
                                        <p:tav tm="100000">
                                          <p:val>
                                            <p:strVal val="#ppt_y"/>
                                          </p:val>
                                        </p:tav>
                                        <p:tav tm="100000">
                                          <p:val>
                                            <p:strVal val="#ppt_y"/>
                                          </p:val>
                                        </p:tav>
                                      </p:tavLst>
                                    </p:anim>
                                  </p:childTnLst>
                                </p:cTn>
                              </p:par>
                            </p:childTnLst>
                          </p:cTn>
                        </p:par>
                        <p:par>
                          <p:cTn id="66" fill="hold" nodeType="afterGroup">
                            <p:stCondLst>
                              <p:cond delay="24500"/>
                            </p:stCondLst>
                            <p:childTnLst>
                              <p:par>
                                <p:cTn id="67" presetID="2" presetClass="entr" presetSubtype="2" fill="hold" nodeType="afterEffect">
                                  <p:stCondLst>
                                    <p:cond delay="0"/>
                                  </p:stCondLst>
                                  <p:childTnLst>
                                    <p:set>
                                      <p:cBhvr additive="repl">
                                        <p:cTn id="68" dur="1" fill="hold">
                                          <p:stCondLst>
                                            <p:cond delay="0"/>
                                          </p:stCondLst>
                                        </p:cTn>
                                        <p:tgtEl>
                                          <p:spTgt spid="16402"/>
                                        </p:tgtEl>
                                        <p:attrNameLst>
                                          <p:attrName>style.visibility</p:attrName>
                                        </p:attrNameLst>
                                      </p:cBhvr>
                                      <p:to>
                                        <p:strVal val="visible"/>
                                      </p:to>
                                    </p:set>
                                    <p:anim calcmode="lin" valueType="num">
                                      <p:cBhvr>
                                        <p:cTn id="69" dur="2000" fill="hold"/>
                                        <p:tgtEl>
                                          <p:spTgt spid="16402"/>
                                        </p:tgtEl>
                                        <p:attrNameLst>
                                          <p:attrName>ppt_x</p:attrName>
                                        </p:attrNameLst>
                                      </p:cBhvr>
                                      <p:tavLst>
                                        <p:tav tm="100000">
                                          <p:val>
                                            <p:strVal val="1+#ppt_w/2"/>
                                          </p:val>
                                        </p:tav>
                                        <p:tav tm="100000">
                                          <p:val>
                                            <p:strVal val="#ppt_x"/>
                                          </p:val>
                                        </p:tav>
                                      </p:tavLst>
                                    </p:anim>
                                    <p:anim calcmode="lin" valueType="num">
                                      <p:cBhvr>
                                        <p:cTn id="70" dur="2000" fill="hold"/>
                                        <p:tgtEl>
                                          <p:spTgt spid="16402"/>
                                        </p:tgtEl>
                                        <p:attrNameLst>
                                          <p:attrName>ppt_y</p:attrName>
                                        </p:attrNameLst>
                                      </p:cBhvr>
                                      <p:tavLst>
                                        <p:tav tm="100000">
                                          <p:val>
                                            <p:strVal val="#ppt_y"/>
                                          </p:val>
                                        </p:tav>
                                        <p:tav tm="100000">
                                          <p:val>
                                            <p:strVal val="#ppt_y"/>
                                          </p:val>
                                        </p:tav>
                                      </p:tavLst>
                                    </p:anim>
                                  </p:childTnLst>
                                </p:cTn>
                              </p:par>
                            </p:childTnLst>
                          </p:cTn>
                        </p:par>
                        <p:par>
                          <p:cTn id="71" fill="hold" nodeType="afterGroup">
                            <p:stCondLst>
                              <p:cond delay="26500"/>
                            </p:stCondLst>
                            <p:childTnLst>
                              <p:par>
                                <p:cTn id="72" presetID="16" presetClass="entr" presetSubtype="26" fill="hold" nodeType="afterEffect">
                                  <p:stCondLst>
                                    <p:cond delay="0"/>
                                  </p:stCondLst>
                                  <p:childTnLst>
                                    <p:set>
                                      <p:cBhvr additive="repl">
                                        <p:cTn id="73" dur="1" fill="hold">
                                          <p:stCondLst>
                                            <p:cond delay="0"/>
                                          </p:stCondLst>
                                        </p:cTn>
                                        <p:tgtEl>
                                          <p:spTgt spid="20"/>
                                        </p:tgtEl>
                                        <p:attrNameLst>
                                          <p:attrName>style.visibility</p:attrName>
                                        </p:attrNameLst>
                                      </p:cBhvr>
                                      <p:to>
                                        <p:strVal val="visible"/>
                                      </p:to>
                                    </p:set>
                                    <p:animEffect transition="in" filter="barn(inHorizontal)">
                                      <p:cBhvr additive="repl">
                                        <p:cTn id="74" dur="500"/>
                                        <p:tgtEl>
                                          <p:spTgt spid="20"/>
                                        </p:tgtEl>
                                      </p:cBhvr>
                                    </p:animEffect>
                                  </p:childTnLst>
                                </p:cTn>
                              </p:par>
                            </p:childTnLst>
                          </p:cTn>
                        </p:par>
                        <p:par>
                          <p:cTn id="75" fill="hold" nodeType="afterGroup">
                            <p:stCondLst>
                              <p:cond delay="27000"/>
                            </p:stCondLst>
                            <p:childTnLst>
                              <p:par>
                                <p:cTn id="76" presetID="2" presetClass="entr" presetSubtype="2" fill="hold" nodeType="afterEffect">
                                  <p:stCondLst>
                                    <p:cond delay="0"/>
                                  </p:stCondLst>
                                  <p:childTnLst>
                                    <p:set>
                                      <p:cBhvr additive="repl">
                                        <p:cTn id="77" dur="1" fill="hold">
                                          <p:stCondLst>
                                            <p:cond delay="0"/>
                                          </p:stCondLst>
                                        </p:cTn>
                                        <p:tgtEl>
                                          <p:spTgt spid="21"/>
                                        </p:tgtEl>
                                        <p:attrNameLst>
                                          <p:attrName>style.visibility</p:attrName>
                                        </p:attrNameLst>
                                      </p:cBhvr>
                                      <p:to>
                                        <p:strVal val="visible"/>
                                      </p:to>
                                    </p:set>
                                    <p:anim calcmode="lin" valueType="num">
                                      <p:cBhvr>
                                        <p:cTn id="78" dur="2000" fill="hold"/>
                                        <p:tgtEl>
                                          <p:spTgt spid="21"/>
                                        </p:tgtEl>
                                        <p:attrNameLst>
                                          <p:attrName>ppt_x</p:attrName>
                                        </p:attrNameLst>
                                      </p:cBhvr>
                                      <p:tavLst>
                                        <p:tav tm="100000">
                                          <p:val>
                                            <p:strVal val="1+#ppt_w/2"/>
                                          </p:val>
                                        </p:tav>
                                        <p:tav tm="100000">
                                          <p:val>
                                            <p:strVal val="#ppt_x"/>
                                          </p:val>
                                        </p:tav>
                                      </p:tavLst>
                                    </p:anim>
                                    <p:anim calcmode="lin" valueType="num">
                                      <p:cBhvr>
                                        <p:cTn id="79" dur="2000" fill="hold"/>
                                        <p:tgtEl>
                                          <p:spTgt spid="21"/>
                                        </p:tgtEl>
                                        <p:attrNameLst>
                                          <p:attrName>ppt_y</p:attrName>
                                        </p:attrNameLst>
                                      </p:cBhvr>
                                      <p:tavLst>
                                        <p:tav tm="100000">
                                          <p:val>
                                            <p:strVal val="#ppt_y"/>
                                          </p:val>
                                        </p:tav>
                                        <p:tav tm="100000">
                                          <p:val>
                                            <p:strVal val="#ppt_y"/>
                                          </p:val>
                                        </p:tav>
                                      </p:tavLst>
                                    </p:anim>
                                  </p:childTnLst>
                                </p:cTn>
                              </p:par>
                            </p:childTnLst>
                          </p:cTn>
                        </p:par>
                        <p:par>
                          <p:cTn id="80" fill="hold" nodeType="afterGroup">
                            <p:stCondLst>
                              <p:cond delay="29000"/>
                            </p:stCondLst>
                            <p:childTnLst>
                              <p:par>
                                <p:cTn id="81" presetID="2" presetClass="entr" presetSubtype="2" fill="hold" nodeType="afterEffect">
                                  <p:stCondLst>
                                    <p:cond delay="0"/>
                                  </p:stCondLst>
                                  <p:childTnLst>
                                    <p:set>
                                      <p:cBhvr additive="repl">
                                        <p:cTn id="82" dur="1" fill="hold">
                                          <p:stCondLst>
                                            <p:cond delay="0"/>
                                          </p:stCondLst>
                                        </p:cTn>
                                        <p:tgtEl>
                                          <p:spTgt spid="22"/>
                                        </p:tgtEl>
                                        <p:attrNameLst>
                                          <p:attrName>style.visibility</p:attrName>
                                        </p:attrNameLst>
                                      </p:cBhvr>
                                      <p:to>
                                        <p:strVal val="visible"/>
                                      </p:to>
                                    </p:set>
                                    <p:anim calcmode="lin" valueType="num">
                                      <p:cBhvr>
                                        <p:cTn id="83" dur="2000" fill="hold"/>
                                        <p:tgtEl>
                                          <p:spTgt spid="22"/>
                                        </p:tgtEl>
                                        <p:attrNameLst>
                                          <p:attrName>ppt_x</p:attrName>
                                        </p:attrNameLst>
                                      </p:cBhvr>
                                      <p:tavLst>
                                        <p:tav tm="100000">
                                          <p:val>
                                            <p:strVal val="1+#ppt_w/2"/>
                                          </p:val>
                                        </p:tav>
                                        <p:tav tm="100000">
                                          <p:val>
                                            <p:strVal val="#ppt_x"/>
                                          </p:val>
                                        </p:tav>
                                      </p:tavLst>
                                    </p:anim>
                                    <p:anim calcmode="lin" valueType="num">
                                      <p:cBhvr>
                                        <p:cTn id="84" dur="2000" fill="hold"/>
                                        <p:tgtEl>
                                          <p:spTgt spid="22"/>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E3EB8E0-D4A7-4288-96B0-294582CC8149}" type="slidenum">
              <a:rPr lang="ru-RU" altLang="ru-RU" sz="1400">
                <a:solidFill>
                  <a:srgbClr val="000000"/>
                </a:solidFill>
                <a:latin typeface="Times New Roman" panose="02020603050405020304" pitchFamily="18" charset="0"/>
              </a:rPr>
              <a:pPr algn="r" eaLnBrk="1" hangingPunct="1">
                <a:spcBef>
                  <a:spcPct val="0"/>
                </a:spcBef>
                <a:buFontTx/>
                <a:buNone/>
              </a:pPr>
              <a:t>15</a:t>
            </a:fld>
            <a:endParaRPr lang="ru-RU" altLang="ru-RU" sz="1400">
              <a:solidFill>
                <a:srgbClr val="000000"/>
              </a:solidFill>
              <a:latin typeface="Times New Roman" panose="02020603050405020304" pitchFamily="18" charset="0"/>
            </a:endParaRPr>
          </a:p>
        </p:txBody>
      </p:sp>
      <p:sp>
        <p:nvSpPr>
          <p:cNvPr id="17410" name="Text Box 2"/>
          <p:cNvSpPr txBox="1">
            <a:spLocks noChangeArrowheads="1"/>
          </p:cNvSpPr>
          <p:nvPr/>
        </p:nvSpPr>
        <p:spPr bwMode="auto">
          <a:xfrm>
            <a:off x="371475" y="304919"/>
            <a:ext cx="91821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характеристики бюджета муниципального образования Чукотский муниципальный район </a:t>
            </a:r>
          </a:p>
          <a:p>
            <a:pPr algn="ctr" eaLnBrk="1" hangingPunct="1">
              <a:spcBef>
                <a:spcPct val="0"/>
              </a:spcBef>
              <a:buFontTx/>
              <a:buNone/>
            </a:pPr>
            <a:r>
              <a:rPr lang="ru-RU" altLang="ru-RU" sz="2000" b="1" dirty="0">
                <a:solidFill>
                  <a:srgbClr val="333399"/>
                </a:solidFill>
                <a:latin typeface="Bookman Old Style" panose="02050604050505020204" pitchFamily="18" charset="0"/>
              </a:rPr>
              <a:t>на </a:t>
            </a:r>
            <a:r>
              <a:rPr lang="ru-RU" altLang="ru-RU" sz="2000" b="1" dirty="0" smtClean="0">
                <a:solidFill>
                  <a:srgbClr val="333399"/>
                </a:solidFill>
                <a:latin typeface="Bookman Old Style" panose="02050604050505020204" pitchFamily="18" charset="0"/>
              </a:rPr>
              <a:t>2024-2026 </a:t>
            </a:r>
            <a:r>
              <a:rPr lang="ru-RU" altLang="ru-RU" sz="2000" b="1" dirty="0">
                <a:solidFill>
                  <a:srgbClr val="333399"/>
                </a:solidFill>
                <a:latin typeface="Bookman Old Style" panose="02050604050505020204" pitchFamily="18" charset="0"/>
              </a:rPr>
              <a:t>годы</a:t>
            </a:r>
          </a:p>
        </p:txBody>
      </p:sp>
      <p:sp>
        <p:nvSpPr>
          <p:cNvPr id="17678" name="Rectangle 270"/>
          <p:cNvSpPr>
            <a:spLocks noChangeArrowheads="1"/>
          </p:cNvSpPr>
          <p:nvPr/>
        </p:nvSpPr>
        <p:spPr bwMode="auto">
          <a:xfrm>
            <a:off x="8732839" y="1096293"/>
            <a:ext cx="67786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000" dirty="0" err="1">
                <a:solidFill>
                  <a:srgbClr val="333399"/>
                </a:solidFill>
                <a:latin typeface="Times New Roman" panose="02020603050405020304" pitchFamily="18" charset="0"/>
              </a:rPr>
              <a:t>тыс.руб</a:t>
            </a:r>
            <a:r>
              <a:rPr lang="ru-RU" altLang="ru-RU" sz="1000" dirty="0">
                <a:solidFill>
                  <a:srgbClr val="333399"/>
                </a:solidFill>
                <a:latin typeface="Times New Roman" panose="02020603050405020304" pitchFamily="18" charset="0"/>
              </a:rPr>
              <a:t>.</a:t>
            </a:r>
          </a:p>
        </p:txBody>
      </p:sp>
      <p:graphicFrame>
        <p:nvGraphicFramePr>
          <p:cNvPr id="7" name="Group 3"/>
          <p:cNvGraphicFramePr>
            <a:graphicFrameLocks noGrp="1"/>
          </p:cNvGraphicFramePr>
          <p:nvPr>
            <p:extLst>
              <p:ext uri="{D42A27DB-BD31-4B8C-83A1-F6EECF244321}">
                <p14:modId xmlns:p14="http://schemas.microsoft.com/office/powerpoint/2010/main" val="108921193"/>
              </p:ext>
            </p:extLst>
          </p:nvPr>
        </p:nvGraphicFramePr>
        <p:xfrm>
          <a:off x="350838" y="1340768"/>
          <a:ext cx="9259888" cy="4312972"/>
        </p:xfrm>
        <a:graphic>
          <a:graphicData uri="http://schemas.openxmlformats.org/drawingml/2006/table">
            <a:tbl>
              <a:tblPr/>
              <a:tblGrid>
                <a:gridCol w="4222116">
                  <a:extLst>
                    <a:ext uri="{9D8B030D-6E8A-4147-A177-3AD203B41FA5}">
                      <a16:colId xmlns:a16="http://schemas.microsoft.com/office/drawing/2014/main" val="20000"/>
                    </a:ext>
                  </a:extLst>
                </a:gridCol>
                <a:gridCol w="1062717">
                  <a:extLst>
                    <a:ext uri="{9D8B030D-6E8A-4147-A177-3AD203B41FA5}">
                      <a16:colId xmlns:a16="http://schemas.microsoft.com/office/drawing/2014/main" val="20001"/>
                    </a:ext>
                  </a:extLst>
                </a:gridCol>
                <a:gridCol w="1348679">
                  <a:extLst>
                    <a:ext uri="{9D8B030D-6E8A-4147-A177-3AD203B41FA5}">
                      <a16:colId xmlns:a16="http://schemas.microsoft.com/office/drawing/2014/main" val="20002"/>
                    </a:ext>
                  </a:extLst>
                </a:gridCol>
                <a:gridCol w="1065788">
                  <a:extLst>
                    <a:ext uri="{9D8B030D-6E8A-4147-A177-3AD203B41FA5}">
                      <a16:colId xmlns:a16="http://schemas.microsoft.com/office/drawing/2014/main" val="20003"/>
                    </a:ext>
                  </a:extLst>
                </a:gridCol>
                <a:gridCol w="1560588">
                  <a:extLst>
                    <a:ext uri="{9D8B030D-6E8A-4147-A177-3AD203B41FA5}">
                      <a16:colId xmlns:a16="http://schemas.microsoft.com/office/drawing/2014/main" val="20004"/>
                    </a:ext>
                  </a:extLst>
                </a:gridCol>
              </a:tblGrid>
              <a:tr h="224206">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Наименование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Факт за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2024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Бюджет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2025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года</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hMerge="1">
                  <a:txBody>
                    <a:bodyPr/>
                    <a:lstStyle/>
                    <a:p>
                      <a:endParaRPr lang="ru-RU"/>
                    </a:p>
                  </a:txBody>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Проект бюджета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2026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422359">
                <a:tc vMerge="1">
                  <a:txBody>
                    <a:bodyPr/>
                    <a:lstStyle/>
                    <a:p>
                      <a:endParaRPr lang="ru-RU"/>
                    </a:p>
                  </a:txBody>
                  <a:tcPr/>
                </a:tc>
                <a:tc vMerge="1">
                  <a:txBody>
                    <a:bodyPr/>
                    <a:lstStyle/>
                    <a:p>
                      <a:endParaRPr lang="ru-RU"/>
                    </a:p>
                  </a:txBody>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первоначальный</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ожидаемое исполнение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3" marB="18002"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Доходы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2 529 386,0</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2 665 304,5</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3  857 253,6</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24707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81 337,8</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113 720,3</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130 790,7</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неналоговые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13 910,1</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13 162,9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endParaRPr>
                    </a:p>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33 935,0</a:t>
                      </a: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11 781,4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безвозмездные поступления</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2 434 138,1</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2 198 351,5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2 517 649,2</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3 714 681,5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70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Расходы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2 556 759,9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2 587 466,7</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237055">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текущий бюджет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2 556 759,9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2 587 466,7</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3 838 207,9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5387">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Дефицит (-), профицит(+)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-27 373,9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81 973,4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19 045,7</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2"/>
                  </a:ext>
                </a:extLst>
              </a:tr>
              <a:tr h="23204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8730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Источники финансирования дефицита бюджета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27 373,9</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81 973,4</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19 045,7</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4"/>
                  </a:ext>
                </a:extLst>
              </a:tr>
            </a:tbl>
          </a:graphicData>
        </a:graphic>
      </p:graphicFrame>
      <p:sp>
        <p:nvSpPr>
          <p:cNvPr id="2" name="Line 12">
            <a:extLst>
              <a:ext uri="{FF2B5EF4-FFF2-40B4-BE49-F238E27FC236}">
                <a16:creationId xmlns:a16="http://schemas.microsoft.com/office/drawing/2014/main" id="{D7AB4006-9A7B-54E4-17A2-4561CCCDD520}"/>
              </a:ext>
            </a:extLst>
          </p:cNvPr>
          <p:cNvSpPr>
            <a:spLocks noChangeShapeType="1"/>
          </p:cNvSpPr>
          <p:nvPr/>
        </p:nvSpPr>
        <p:spPr bwMode="auto">
          <a:xfrm>
            <a:off x="417512" y="109629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ppt_x</p:attrName>
                                        </p:attrNameLst>
                                      </p:cBhvr>
                                      <p:tavLst>
                                        <p:tav tm="100000">
                                          <p:val>
                                            <p:strVal val="#ppt_x"/>
                                          </p:val>
                                        </p:tav>
                                        <p:tav tm="100000">
                                          <p:val>
                                            <p:strVal val="#ppt_x"/>
                                          </p:val>
                                        </p:tav>
                                      </p:tavLst>
                                    </p:anim>
                                    <p:anim calcmode="lin" valueType="num">
                                      <p:cBhvr>
                                        <p:cTn id="8" dur="2000" fill="hold"/>
                                        <p:tgtEl>
                                          <p:spTgt spid="17410"/>
                                        </p:tgtEl>
                                        <p:attrNameLst>
                                          <p:attrName>ppt_y</p:attrName>
                                        </p:attrNameLst>
                                      </p:cBhvr>
                                      <p:tavLst>
                                        <p:tav tm="100000">
                                          <p:val>
                                            <p:strVal val="0-#ppt_h/2"/>
                                          </p:val>
                                        </p:tav>
                                        <p:tav tm="100000">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17678"/>
                                        </p:tgtEl>
                                        <p:attrNameLst>
                                          <p:attrName>style.visibility</p:attrName>
                                        </p:attrNameLst>
                                      </p:cBhvr>
                                      <p:to>
                                        <p:strVal val="visible"/>
                                      </p:to>
                                    </p:set>
                                    <p:animEffect transition="in" filter="checkerboard(across)">
                                      <p:cBhvr additive="repl">
                                        <p:cTn id="11" dur="2000"/>
                                        <p:tgtEl>
                                          <p:spTgt spid="17678"/>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additive="repl">
                                        <p:cTn id="14" dur="1" fill="hold">
                                          <p:stCondLst>
                                            <p:cond delay="0"/>
                                          </p:stCondLst>
                                        </p:cTn>
                                        <p:tgtEl>
                                          <p:spTgt spid="7"/>
                                        </p:tgtEl>
                                        <p:attrNameLst>
                                          <p:attrName>style.visibility</p:attrName>
                                        </p:attrNameLst>
                                      </p:cBhvr>
                                      <p:to>
                                        <p:strVal val="visible"/>
                                      </p:to>
                                    </p:set>
                                    <p:animEffect transition="in" filter="checkerboard(across)">
                                      <p:cBhvr additive="repl">
                                        <p:cTn id="15" dur="2000"/>
                                        <p:tgtEl>
                                          <p:spTgt spid="7"/>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additive="repl">
                                        <p:cTn id="18" dur="1" fill="hold">
                                          <p:stCondLst>
                                            <p:cond delay="0"/>
                                          </p:stCondLst>
                                        </p:cTn>
                                        <p:tgtEl>
                                          <p:spTgt spid="2"/>
                                        </p:tgtEl>
                                        <p:attrNameLst>
                                          <p:attrName>style.visibility</p:attrName>
                                        </p:attrNameLst>
                                      </p:cBhvr>
                                      <p:to>
                                        <p:strVal val="visible"/>
                                      </p:to>
                                    </p:set>
                                    <p:animEffect transition="in" filter="randombar(horizontal)">
                                      <p:cBhvr additive="repl">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DDBD9C4-F4D5-4D49-BB19-8AED768CA6E2}" type="slidenum">
              <a:rPr lang="ru-RU" altLang="ru-RU" sz="1400">
                <a:solidFill>
                  <a:srgbClr val="000000"/>
                </a:solidFill>
                <a:latin typeface="Times New Roman" panose="02020603050405020304" pitchFamily="18" charset="0"/>
              </a:rPr>
              <a:pPr algn="r" eaLnBrk="1" hangingPunct="1">
                <a:spcBef>
                  <a:spcPct val="0"/>
                </a:spcBef>
                <a:buFontTx/>
                <a:buNone/>
              </a:pPr>
              <a:t>16</a:t>
            </a:fld>
            <a:endParaRPr lang="ru-RU" altLang="ru-RU" sz="1400">
              <a:solidFill>
                <a:srgbClr val="000000"/>
              </a:solidFill>
              <a:latin typeface="Times New Roman" panose="02020603050405020304" pitchFamily="18" charset="0"/>
            </a:endParaRPr>
          </a:p>
        </p:txBody>
      </p:sp>
      <p:sp>
        <p:nvSpPr>
          <p:cNvPr id="18434" name="Text Box 2"/>
          <p:cNvSpPr txBox="1">
            <a:spLocks noChangeArrowheads="1"/>
          </p:cNvSpPr>
          <p:nvPr/>
        </p:nvSpPr>
        <p:spPr bwMode="auto">
          <a:xfrm>
            <a:off x="526581" y="7998"/>
            <a:ext cx="8915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Доходы бюджета муниципального образования Чукотский муниципальный район</a:t>
            </a:r>
          </a:p>
        </p:txBody>
      </p:sp>
      <p:sp>
        <p:nvSpPr>
          <p:cNvPr id="18435" name="Text Box 3"/>
          <p:cNvSpPr txBox="1">
            <a:spLocks noChangeArrowheads="1"/>
          </p:cNvSpPr>
          <p:nvPr/>
        </p:nvSpPr>
        <p:spPr bwMode="auto">
          <a:xfrm>
            <a:off x="581029" y="1025525"/>
            <a:ext cx="891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b="1">
                <a:solidFill>
                  <a:srgbClr val="333399"/>
                </a:solidFill>
                <a:latin typeface="Times New Roman" panose="02020603050405020304" pitchFamily="18" charset="0"/>
              </a:rPr>
              <a:t>Доходы бюджета муниципального образования образуются за счет налоговых и неналоговых доходов, а также за счет безвозмездных поступлений.</a:t>
            </a:r>
          </a:p>
        </p:txBody>
      </p:sp>
      <p:sp>
        <p:nvSpPr>
          <p:cNvPr id="18437" name="AutoShape 5"/>
          <p:cNvSpPr>
            <a:spLocks noChangeArrowheads="1"/>
          </p:cNvSpPr>
          <p:nvPr/>
        </p:nvSpPr>
        <p:spPr bwMode="auto">
          <a:xfrm>
            <a:off x="3783014" y="1647847"/>
            <a:ext cx="2341562" cy="1096963"/>
          </a:xfrm>
          <a:prstGeom prst="roundRect">
            <a:avLst>
              <a:gd name="adj" fmla="val 16667"/>
            </a:avLst>
          </a:prstGeom>
          <a:solidFill>
            <a:srgbClr val="FFFF99"/>
          </a:solidFill>
          <a:ln w="19080">
            <a:solidFill>
              <a:srgbClr val="FFFF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000000"/>
                </a:solidFill>
                <a:latin typeface="Times New Roman" panose="02020603050405020304" pitchFamily="18" charset="0"/>
              </a:rPr>
              <a:t>Доходы бюджета</a:t>
            </a:r>
          </a:p>
        </p:txBody>
      </p:sp>
      <p:sp>
        <p:nvSpPr>
          <p:cNvPr id="18438" name="Rectangle 6"/>
          <p:cNvSpPr>
            <a:spLocks noChangeArrowheads="1"/>
          </p:cNvSpPr>
          <p:nvPr/>
        </p:nvSpPr>
        <p:spPr bwMode="auto">
          <a:xfrm>
            <a:off x="465138" y="3406797"/>
            <a:ext cx="2703512" cy="23082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Налоговые доходы – поступления в бюджет от уплаты налогов, установленных Налоговым кодексом РФ</a:t>
            </a:r>
          </a:p>
        </p:txBody>
      </p:sp>
      <p:sp>
        <p:nvSpPr>
          <p:cNvPr id="18439" name="Rectangle 7"/>
          <p:cNvSpPr>
            <a:spLocks noChangeArrowheads="1"/>
          </p:cNvSpPr>
          <p:nvPr/>
        </p:nvSpPr>
        <p:spPr bwMode="auto">
          <a:xfrm>
            <a:off x="3517912" y="3424238"/>
            <a:ext cx="2728913" cy="2303462"/>
          </a:xfrm>
          <a:prstGeom prst="rect">
            <a:avLst/>
          </a:prstGeom>
          <a:solidFill>
            <a:srgbClr val="FF5050"/>
          </a:solidFill>
          <a:ln w="19080">
            <a:solidFill>
              <a:srgbClr val="FF00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Неналоговые доходы – поступления от уплаты пошлин и сборов, установленных законодательством РФ и штрафов за нарушение законодательства</a:t>
            </a:r>
          </a:p>
        </p:txBody>
      </p:sp>
      <p:sp>
        <p:nvSpPr>
          <p:cNvPr id="18440" name="Rectangle 8"/>
          <p:cNvSpPr>
            <a:spLocks noChangeArrowheads="1"/>
          </p:cNvSpPr>
          <p:nvPr/>
        </p:nvSpPr>
        <p:spPr bwMode="auto">
          <a:xfrm>
            <a:off x="6594475" y="3402013"/>
            <a:ext cx="3030538" cy="2316162"/>
          </a:xfrm>
          <a:prstGeom prst="rect">
            <a:avLst/>
          </a:prstGeom>
          <a:solidFill>
            <a:srgbClr val="6699FF"/>
          </a:solidFill>
          <a:ln w="19080">
            <a:solidFill>
              <a:srgbClr val="3366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Безвозмездные поступления - это финансовая помощь из бюджетов других уровней (межбюджетные трансферты)</a:t>
            </a:r>
          </a:p>
        </p:txBody>
      </p:sp>
      <p:sp>
        <p:nvSpPr>
          <p:cNvPr id="18441" name="AutoShape 9"/>
          <p:cNvSpPr>
            <a:spLocks noChangeArrowheads="1"/>
          </p:cNvSpPr>
          <p:nvPr/>
        </p:nvSpPr>
        <p:spPr bwMode="auto">
          <a:xfrm rot="2340000">
            <a:off x="6352846" y="2417147"/>
            <a:ext cx="1538129" cy="428852"/>
          </a:xfrm>
          <a:prstGeom prst="curvedDownArrow">
            <a:avLst>
              <a:gd name="adj1" fmla="val 49229"/>
              <a:gd name="adj2" fmla="val 98704"/>
              <a:gd name="adj3" fmla="val 83417"/>
            </a:avLst>
          </a:prstGeom>
          <a:solidFill>
            <a:srgbClr val="6699FF"/>
          </a:solidFill>
          <a:ln w="1908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2" name="AutoShape 10"/>
          <p:cNvSpPr>
            <a:spLocks noChangeArrowheads="1"/>
          </p:cNvSpPr>
          <p:nvPr/>
        </p:nvSpPr>
        <p:spPr bwMode="auto">
          <a:xfrm rot="7920000">
            <a:off x="2038686" y="2493116"/>
            <a:ext cx="1413492" cy="561831"/>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3" name="AutoShape 11"/>
          <p:cNvSpPr>
            <a:spLocks noChangeArrowheads="1"/>
          </p:cNvSpPr>
          <p:nvPr/>
        </p:nvSpPr>
        <p:spPr bwMode="auto">
          <a:xfrm>
            <a:off x="4631006" y="2833732"/>
            <a:ext cx="554379" cy="492125"/>
          </a:xfrm>
          <a:prstGeom prst="downArrow">
            <a:avLst>
              <a:gd name="adj1" fmla="val 50000"/>
              <a:gd name="adj2" fmla="val 25000"/>
            </a:avLst>
          </a:prstGeom>
          <a:solidFill>
            <a:srgbClr val="FF5050"/>
          </a:solidFill>
          <a:ln w="15840">
            <a:solidFill>
              <a:srgbClr val="FF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 name="Line 6">
            <a:extLst>
              <a:ext uri="{FF2B5EF4-FFF2-40B4-BE49-F238E27FC236}">
                <a16:creationId xmlns:a16="http://schemas.microsoft.com/office/drawing/2014/main" id="{F99B853B-BD13-4099-8669-E2F14B81FF7E}"/>
              </a:ext>
            </a:extLst>
          </p:cNvPr>
          <p:cNvSpPr>
            <a:spLocks noChangeShapeType="1"/>
          </p:cNvSpPr>
          <p:nvPr/>
        </p:nvSpPr>
        <p:spPr bwMode="auto">
          <a:xfrm>
            <a:off x="460257" y="874033"/>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ppt_x</p:attrName>
                                        </p:attrNameLst>
                                      </p:cBhvr>
                                      <p:tavLst>
                                        <p:tav tm="100000">
                                          <p:val>
                                            <p:strVal val="#ppt_x"/>
                                          </p:val>
                                        </p:tav>
                                        <p:tav tm="100000">
                                          <p:val>
                                            <p:strVal val="#ppt_x"/>
                                          </p:val>
                                        </p:tav>
                                      </p:tavLst>
                                    </p:anim>
                                    <p:anim calcmode="lin" valueType="num">
                                      <p:cBhvr>
                                        <p:cTn id="8" dur="2000" fill="hold"/>
                                        <p:tgtEl>
                                          <p:spTgt spid="18434"/>
                                        </p:tgtEl>
                                        <p:attrNameLst>
                                          <p:attrName>ppt_y</p:attrName>
                                        </p:attrNameLst>
                                      </p:cBhvr>
                                      <p:tavLst>
                                        <p:tav tm="100000">
                                          <p:val>
                                            <p:strVal val="0-#ppt_h/2"/>
                                          </p:val>
                                        </p:tav>
                                        <p:tav tm="100000">
                                          <p:val>
                                            <p:strVal val="#ppt_y"/>
                                          </p:val>
                                        </p:tav>
                                      </p:tavLst>
                                    </p:anim>
                                  </p:childTnLst>
                                </p:cTn>
                              </p:par>
                              <p:par>
                                <p:cTn id="9" presetID="22" presetClass="entr" presetSubtype="1" fill="hold" nodeType="withEffect">
                                  <p:stCondLst>
                                    <p:cond delay="0"/>
                                  </p:stCondLst>
                                  <p:childTnLst>
                                    <p:set>
                                      <p:cBhvr additive="repl">
                                        <p:cTn id="10" dur="1" fill="hold">
                                          <p:stCondLst>
                                            <p:cond delay="0"/>
                                          </p:stCondLst>
                                        </p:cTn>
                                        <p:tgtEl>
                                          <p:spTgt spid="18435">
                                            <p:txEl>
                                              <p:pRg st="0" end="0"/>
                                            </p:txEl>
                                          </p:spTgt>
                                        </p:tgtEl>
                                        <p:attrNameLst>
                                          <p:attrName>style.visibility</p:attrName>
                                        </p:attrNameLst>
                                      </p:cBhvr>
                                      <p:to>
                                        <p:strVal val="visible"/>
                                      </p:to>
                                    </p:set>
                                    <p:animEffect transition="in" filter="wipe(up)">
                                      <p:cBhvr additive="repl">
                                        <p:cTn id="11" dur="2000"/>
                                        <p:tgtEl>
                                          <p:spTgt spid="18435">
                                            <p:txEl>
                                              <p:pRg st="0" end="0"/>
                                            </p:txEl>
                                          </p:spTgt>
                                        </p:tgtEl>
                                      </p:cBhvr>
                                    </p:animEffect>
                                  </p:childTnLst>
                                </p:cTn>
                              </p:par>
                            </p:childTnLst>
                          </p:cTn>
                        </p:par>
                        <p:par>
                          <p:cTn id="12" fill="hold" nodeType="afterGroup">
                            <p:stCondLst>
                              <p:cond delay="2000"/>
                            </p:stCondLst>
                            <p:childTnLst>
                              <p:par>
                                <p:cTn id="13" presetID="16" presetClass="entr" presetSubtype="26" fill="hold" nodeType="afterEffect">
                                  <p:stCondLst>
                                    <p:cond delay="0"/>
                                  </p:stCondLst>
                                  <p:childTnLst>
                                    <p:set>
                                      <p:cBhvr additive="repl">
                                        <p:cTn id="14" dur="1" fill="hold">
                                          <p:stCondLst>
                                            <p:cond delay="0"/>
                                          </p:stCondLst>
                                        </p:cTn>
                                        <p:tgtEl>
                                          <p:spTgt spid="18437"/>
                                        </p:tgtEl>
                                        <p:attrNameLst>
                                          <p:attrName>style.visibility</p:attrName>
                                        </p:attrNameLst>
                                      </p:cBhvr>
                                      <p:to>
                                        <p:strVal val="visible"/>
                                      </p:to>
                                    </p:set>
                                    <p:animEffect transition="in" filter="barn(inHorizontal)">
                                      <p:cBhvr additive="repl">
                                        <p:cTn id="15" dur="2000"/>
                                        <p:tgtEl>
                                          <p:spTgt spid="18437"/>
                                        </p:tgtEl>
                                      </p:cBhvr>
                                    </p:animEffect>
                                  </p:childTnLst>
                                </p:cTn>
                              </p:par>
                            </p:childTnLst>
                          </p:cTn>
                        </p:par>
                        <p:par>
                          <p:cTn id="16" fill="hold" nodeType="afterGroup">
                            <p:stCondLst>
                              <p:cond delay="4000"/>
                            </p:stCondLst>
                            <p:childTnLst>
                              <p:par>
                                <p:cTn id="17" presetID="22" presetClass="entr" presetSubtype="1" fill="hold" grpId="0" nodeType="afterEffect">
                                  <p:stCondLst>
                                    <p:cond delay="0"/>
                                  </p:stCondLst>
                                  <p:childTnLst>
                                    <p:set>
                                      <p:cBhvr additive="repl">
                                        <p:cTn id="18" dur="1" fill="hold">
                                          <p:stCondLst>
                                            <p:cond delay="0"/>
                                          </p:stCondLst>
                                        </p:cTn>
                                        <p:tgtEl>
                                          <p:spTgt spid="18442"/>
                                        </p:tgtEl>
                                        <p:attrNameLst>
                                          <p:attrName>style.visibility</p:attrName>
                                        </p:attrNameLst>
                                      </p:cBhvr>
                                      <p:to>
                                        <p:strVal val="visible"/>
                                      </p:to>
                                    </p:set>
                                    <p:animEffect transition="in" filter="wipe(up)">
                                      <p:cBhvr additive="repl">
                                        <p:cTn id="19" dur="2000"/>
                                        <p:tgtEl>
                                          <p:spTgt spid="1844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8438"/>
                                        </p:tgtEl>
                                        <p:attrNameLst>
                                          <p:attrName>style.visibility</p:attrName>
                                        </p:attrNameLst>
                                      </p:cBhvr>
                                      <p:to>
                                        <p:strVal val="visible"/>
                                      </p:to>
                                    </p:set>
                                    <p:animEffect transition="in" filter="wipe(up)">
                                      <p:cBhvr additive="repl">
                                        <p:cTn id="23" dur="2000"/>
                                        <p:tgtEl>
                                          <p:spTgt spid="18438"/>
                                        </p:tgtEl>
                                      </p:cBhvr>
                                    </p:animEffect>
                                  </p:childTnLst>
                                </p:cTn>
                              </p:par>
                            </p:childTnLst>
                          </p:cTn>
                        </p:par>
                        <p:par>
                          <p:cTn id="24" fill="hold" nodeType="afterGroup">
                            <p:stCondLst>
                              <p:cond delay="8000"/>
                            </p:stCondLst>
                            <p:childTnLst>
                              <p:par>
                                <p:cTn id="25" presetID="22" presetClass="entr" presetSubtype="1" fill="hold" grpId="0" nodeType="afterEffect">
                                  <p:stCondLst>
                                    <p:cond delay="0"/>
                                  </p:stCondLst>
                                  <p:childTnLst>
                                    <p:set>
                                      <p:cBhvr additive="repl">
                                        <p:cTn id="26" dur="1" fill="hold">
                                          <p:stCondLst>
                                            <p:cond delay="0"/>
                                          </p:stCondLst>
                                        </p:cTn>
                                        <p:tgtEl>
                                          <p:spTgt spid="18443"/>
                                        </p:tgtEl>
                                        <p:attrNameLst>
                                          <p:attrName>style.visibility</p:attrName>
                                        </p:attrNameLst>
                                      </p:cBhvr>
                                      <p:to>
                                        <p:strVal val="visible"/>
                                      </p:to>
                                    </p:set>
                                    <p:animEffect transition="in" filter="wipe(up)">
                                      <p:cBhvr additive="repl">
                                        <p:cTn id="27" dur="2000"/>
                                        <p:tgtEl>
                                          <p:spTgt spid="18443"/>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8439"/>
                                        </p:tgtEl>
                                        <p:attrNameLst>
                                          <p:attrName>style.visibility</p:attrName>
                                        </p:attrNameLst>
                                      </p:cBhvr>
                                      <p:to>
                                        <p:strVal val="visible"/>
                                      </p:to>
                                    </p:set>
                                    <p:animEffect transition="in" filter="wipe(up)">
                                      <p:cBhvr additive="repl">
                                        <p:cTn id="31" dur="2000"/>
                                        <p:tgtEl>
                                          <p:spTgt spid="18439"/>
                                        </p:tgtEl>
                                      </p:cBhvr>
                                    </p:animEffect>
                                  </p:childTnLst>
                                </p:cTn>
                              </p:par>
                            </p:childTnLst>
                          </p:cTn>
                        </p:par>
                        <p:par>
                          <p:cTn id="32" fill="hold" nodeType="afterGroup">
                            <p:stCondLst>
                              <p:cond delay="12000"/>
                            </p:stCondLst>
                            <p:childTnLst>
                              <p:par>
                                <p:cTn id="33" presetID="22" presetClass="entr" presetSubtype="1" fill="hold" grpId="0" nodeType="afterEffect">
                                  <p:stCondLst>
                                    <p:cond delay="0"/>
                                  </p:stCondLst>
                                  <p:childTnLst>
                                    <p:set>
                                      <p:cBhvr additive="repl">
                                        <p:cTn id="34" dur="1" fill="hold">
                                          <p:stCondLst>
                                            <p:cond delay="0"/>
                                          </p:stCondLst>
                                        </p:cTn>
                                        <p:tgtEl>
                                          <p:spTgt spid="18441"/>
                                        </p:tgtEl>
                                        <p:attrNameLst>
                                          <p:attrName>style.visibility</p:attrName>
                                        </p:attrNameLst>
                                      </p:cBhvr>
                                      <p:to>
                                        <p:strVal val="visible"/>
                                      </p:to>
                                    </p:set>
                                    <p:animEffect transition="in" filter="wipe(up)">
                                      <p:cBhvr additive="repl">
                                        <p:cTn id="35" dur="2000"/>
                                        <p:tgtEl>
                                          <p:spTgt spid="18441"/>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8440"/>
                                        </p:tgtEl>
                                        <p:attrNameLst>
                                          <p:attrName>style.visibility</p:attrName>
                                        </p:attrNameLst>
                                      </p:cBhvr>
                                      <p:to>
                                        <p:strVal val="visible"/>
                                      </p:to>
                                    </p:set>
                                    <p:animEffect transition="in" filter="wipe(up)">
                                      <p:cBhvr additive="repl">
                                        <p:cTn id="39" dur="2000"/>
                                        <p:tgtEl>
                                          <p:spTgt spid="18440"/>
                                        </p:tgtEl>
                                      </p:cBhvr>
                                    </p:animEffect>
                                  </p:childTnLst>
                                </p:cTn>
                              </p:par>
                            </p:childTnLst>
                          </p:cTn>
                        </p:par>
                        <p:par>
                          <p:cTn id="40" fill="hold">
                            <p:stCondLst>
                              <p:cond delay="16000"/>
                            </p:stCondLst>
                            <p:childTnLst>
                              <p:par>
                                <p:cTn id="41" presetID="14" presetClass="entr" presetSubtype="10" fill="hold" nodeType="afterEffect">
                                  <p:stCondLst>
                                    <p:cond delay="0"/>
                                  </p:stCondLst>
                                  <p:childTnLst>
                                    <p:set>
                                      <p:cBhvr additive="repl">
                                        <p:cTn id="42" dur="1" fill="hold">
                                          <p:stCondLst>
                                            <p:cond delay="0"/>
                                          </p:stCondLst>
                                        </p:cTn>
                                        <p:tgtEl>
                                          <p:spTgt spid="2"/>
                                        </p:tgtEl>
                                        <p:attrNameLst>
                                          <p:attrName>style.visibility</p:attrName>
                                        </p:attrNameLst>
                                      </p:cBhvr>
                                      <p:to>
                                        <p:strVal val="visible"/>
                                      </p:to>
                                    </p:set>
                                    <p:animEffect transition="in" filter="randombar(horizontal)">
                                      <p:cBhvr additive="repl">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2" grpId="0" animBg="1"/>
      <p:bldP spid="184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AB3DF0D-CE8C-4596-BEC8-61B4F82D34CF}" type="slidenum">
              <a:rPr lang="ru-RU" altLang="ru-RU" sz="1400">
                <a:solidFill>
                  <a:srgbClr val="000000"/>
                </a:solidFill>
                <a:latin typeface="Times New Roman" panose="02020603050405020304" pitchFamily="18" charset="0"/>
              </a:rPr>
              <a:pPr algn="r" eaLnBrk="1" hangingPunct="1">
                <a:spcBef>
                  <a:spcPct val="0"/>
                </a:spcBef>
                <a:buFontTx/>
                <a:buNone/>
              </a:pPr>
              <a:t>17</a:t>
            </a:fld>
            <a:endParaRPr lang="ru-RU" altLang="ru-RU" sz="1400">
              <a:solidFill>
                <a:srgbClr val="000000"/>
              </a:solidFill>
              <a:latin typeface="Times New Roman" panose="02020603050405020304" pitchFamily="18" charset="0"/>
            </a:endParaRPr>
          </a:p>
        </p:txBody>
      </p:sp>
      <p:sp>
        <p:nvSpPr>
          <p:cNvPr id="19458" name="Text Box 2"/>
          <p:cNvSpPr txBox="1">
            <a:spLocks noChangeArrowheads="1"/>
          </p:cNvSpPr>
          <p:nvPr/>
        </p:nvSpPr>
        <p:spPr bwMode="auto">
          <a:xfrm>
            <a:off x="495303" y="179388"/>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Межбюджетные трансферты (безвозмездные поступления)</a:t>
            </a:r>
            <a:r>
              <a:rPr lang="ru-RU" altLang="ru-RU" sz="4000">
                <a:solidFill>
                  <a:srgbClr val="333399"/>
                </a:solidFill>
                <a:latin typeface="Times New Roman" panose="02020603050405020304" pitchFamily="18" charset="0"/>
              </a:rPr>
              <a:t> </a:t>
            </a:r>
          </a:p>
        </p:txBody>
      </p:sp>
      <p:sp>
        <p:nvSpPr>
          <p:cNvPr id="19459" name="Text Box 3"/>
          <p:cNvSpPr txBox="1">
            <a:spLocks noChangeArrowheads="1"/>
          </p:cNvSpPr>
          <p:nvPr/>
        </p:nvSpPr>
        <p:spPr bwMode="auto">
          <a:xfrm>
            <a:off x="509589" y="919185"/>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r>
              <a:rPr lang="ru-RU" altLang="ru-RU" sz="1600" b="1" dirty="0">
                <a:solidFill>
                  <a:srgbClr val="333399"/>
                </a:solidFill>
                <a:latin typeface="Times New Roman" panose="02020603050405020304" pitchFamily="18" charset="0"/>
              </a:rPr>
              <a:t>Межбюджетные трансферты (безвозмездные поступления) в бюджет </a:t>
            </a:r>
            <a:r>
              <a:rPr lang="ru-RU" altLang="ru-RU" sz="1600" b="1" dirty="0">
                <a:solidFill>
                  <a:srgbClr val="333399"/>
                </a:solidFill>
                <a:latin typeface="Bookman Old Style" panose="02050604050505020204" pitchFamily="18" charset="0"/>
              </a:rPr>
              <a:t>муниципального образования Чукотский муниципальный район</a:t>
            </a:r>
            <a:r>
              <a:rPr lang="ru-RU" altLang="ru-RU" sz="1600" b="1" dirty="0">
                <a:solidFill>
                  <a:srgbClr val="333399"/>
                </a:solidFill>
                <a:latin typeface="Times New Roman" panose="02020603050405020304" pitchFamily="18" charset="0"/>
              </a:rPr>
              <a:t> поступают из бюджетов поселений, окружного и федерального бюджетов в следующих формах:</a:t>
            </a:r>
          </a:p>
        </p:txBody>
      </p:sp>
      <p:sp>
        <p:nvSpPr>
          <p:cNvPr id="19460" name="Line 4"/>
          <p:cNvSpPr>
            <a:spLocks noChangeShapeType="1"/>
          </p:cNvSpPr>
          <p:nvPr/>
        </p:nvSpPr>
        <p:spPr bwMode="auto">
          <a:xfrm>
            <a:off x="334965" y="8191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47110" name="Rectangle 5"/>
          <p:cNvSpPr>
            <a:spLocks noChangeArrowheads="1"/>
          </p:cNvSpPr>
          <p:nvPr/>
        </p:nvSpPr>
        <p:spPr bwMode="auto">
          <a:xfrm>
            <a:off x="852500" y="2470172"/>
            <a:ext cx="69818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2" name="AutoShape 6"/>
          <p:cNvSpPr>
            <a:spLocks noChangeArrowheads="1"/>
          </p:cNvSpPr>
          <p:nvPr/>
        </p:nvSpPr>
        <p:spPr bwMode="auto">
          <a:xfrm>
            <a:off x="3873674" y="1863746"/>
            <a:ext cx="2250902" cy="930253"/>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Формы межбюджетных трансфертов</a:t>
            </a:r>
          </a:p>
        </p:txBody>
      </p:sp>
      <p:sp>
        <p:nvSpPr>
          <p:cNvPr id="19463" name="Rectangle 7"/>
          <p:cNvSpPr>
            <a:spLocks noChangeArrowheads="1"/>
          </p:cNvSpPr>
          <p:nvPr/>
        </p:nvSpPr>
        <p:spPr bwMode="auto">
          <a:xfrm>
            <a:off x="347675" y="3386160"/>
            <a:ext cx="2801937"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9464" name="Rectangle 8"/>
          <p:cNvSpPr>
            <a:spLocks noChangeArrowheads="1"/>
          </p:cNvSpPr>
          <p:nvPr/>
        </p:nvSpPr>
        <p:spPr bwMode="auto">
          <a:xfrm>
            <a:off x="3508376" y="3395685"/>
            <a:ext cx="2976563" cy="2587625"/>
          </a:xfrm>
          <a:prstGeom prst="rect">
            <a:avLst/>
          </a:prstGeom>
          <a:solidFill>
            <a:srgbClr val="6699FF"/>
          </a:solidFill>
          <a:ln w="19080">
            <a:solidFill>
              <a:srgbClr val="3366FF"/>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Субвенция - бюджетные средства, предоставляемые местному бюджету на безвозмездной и безвозвратной основах на осуществлении определенных целевых расходов, возникающих при выполнении полномочий РФ, переданных для осуществления органам муниципальной власти.</a:t>
            </a:r>
          </a:p>
        </p:txBody>
      </p:sp>
      <p:sp>
        <p:nvSpPr>
          <p:cNvPr id="19465" name="Rectangle 9"/>
          <p:cNvSpPr>
            <a:spLocks noChangeArrowheads="1"/>
          </p:cNvSpPr>
          <p:nvPr/>
        </p:nvSpPr>
        <p:spPr bwMode="auto">
          <a:xfrm>
            <a:off x="6821488" y="3375047"/>
            <a:ext cx="2728912" cy="2608263"/>
          </a:xfrm>
          <a:prstGeom prst="rect">
            <a:avLst/>
          </a:prstGeom>
          <a:solidFill>
            <a:srgbClr val="FFFF99"/>
          </a:solidFill>
          <a:ln w="19080">
            <a:solidFill>
              <a:srgbClr val="FF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Субсидия - бюджетные средства, предоставляемые местному бюджету,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19466" name="AutoShape 10"/>
          <p:cNvSpPr>
            <a:spLocks noChangeArrowheads="1"/>
          </p:cNvSpPr>
          <p:nvPr/>
        </p:nvSpPr>
        <p:spPr bwMode="auto">
          <a:xfrm rot="7920000">
            <a:off x="1980230" y="2355454"/>
            <a:ext cx="1329968" cy="499429"/>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7" name="AutoShape 11"/>
          <p:cNvSpPr>
            <a:spLocks noChangeArrowheads="1"/>
          </p:cNvSpPr>
          <p:nvPr/>
        </p:nvSpPr>
        <p:spPr bwMode="auto">
          <a:xfrm>
            <a:off x="4737770" y="2860697"/>
            <a:ext cx="572424" cy="492125"/>
          </a:xfrm>
          <a:prstGeom prst="downArrow">
            <a:avLst>
              <a:gd name="adj1" fmla="val 50000"/>
              <a:gd name="adj2" fmla="val 25000"/>
            </a:avLst>
          </a:prstGeom>
          <a:solidFill>
            <a:srgbClr val="6699FF"/>
          </a:solidFill>
          <a:ln w="1584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8" name="AutoShape 12"/>
          <p:cNvSpPr>
            <a:spLocks noChangeArrowheads="1"/>
          </p:cNvSpPr>
          <p:nvPr/>
        </p:nvSpPr>
        <p:spPr bwMode="auto">
          <a:xfrm rot="2340000">
            <a:off x="6548940" y="2414124"/>
            <a:ext cx="1366990" cy="382090"/>
          </a:xfrm>
          <a:prstGeom prst="curvedDownArrow">
            <a:avLst>
              <a:gd name="adj1" fmla="val 49229"/>
              <a:gd name="adj2" fmla="val 98704"/>
              <a:gd name="adj3" fmla="val 83417"/>
            </a:avLst>
          </a:prstGeom>
          <a:solidFill>
            <a:srgbClr val="FFFF99"/>
          </a:solidFill>
          <a:ln w="1908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ppt_x</p:attrName>
                                        </p:attrNameLst>
                                      </p:cBhvr>
                                      <p:tavLst>
                                        <p:tav tm="100000">
                                          <p:val>
                                            <p:strVal val="#ppt_x"/>
                                          </p:val>
                                        </p:tav>
                                        <p:tav tm="100000">
                                          <p:val>
                                            <p:strVal val="#ppt_x"/>
                                          </p:val>
                                        </p:tav>
                                      </p:tavLst>
                                    </p:anim>
                                    <p:anim calcmode="lin" valueType="num">
                                      <p:cBhvr>
                                        <p:cTn id="8" dur="2000" fill="hold"/>
                                        <p:tgtEl>
                                          <p:spTgt spid="1945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9460"/>
                                        </p:tgtEl>
                                        <p:attrNameLst>
                                          <p:attrName>style.visibility</p:attrName>
                                        </p:attrNameLst>
                                      </p:cBhvr>
                                      <p:to>
                                        <p:strVal val="visible"/>
                                      </p:to>
                                    </p:set>
                                    <p:animEffect transition="in" filter="randombar(horizontal)">
                                      <p:cBhvr additive="repl">
                                        <p:cTn id="12" dur="500"/>
                                        <p:tgtEl>
                                          <p:spTgt spid="19460"/>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9459">
                                            <p:txEl>
                                              <p:pRg st="0" end="0"/>
                                            </p:txEl>
                                          </p:spTgt>
                                        </p:tgtEl>
                                        <p:attrNameLst>
                                          <p:attrName>style.visibility</p:attrName>
                                        </p:attrNameLst>
                                      </p:cBhvr>
                                      <p:to>
                                        <p:strVal val="visible"/>
                                      </p:to>
                                    </p:set>
                                    <p:animEffect transition="in" filter="wipe(up)">
                                      <p:cBhvr additive="repl">
                                        <p:cTn id="15" dur="2000"/>
                                        <p:tgtEl>
                                          <p:spTgt spid="19459">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9462"/>
                                        </p:tgtEl>
                                        <p:attrNameLst>
                                          <p:attrName>style.visibility</p:attrName>
                                        </p:attrNameLst>
                                      </p:cBhvr>
                                      <p:to>
                                        <p:strVal val="visible"/>
                                      </p:to>
                                    </p:set>
                                    <p:animEffect transition="in" filter="wipe(up)">
                                      <p:cBhvr additive="repl">
                                        <p:cTn id="19" dur="2000"/>
                                        <p:tgtEl>
                                          <p:spTgt spid="19462"/>
                                        </p:tgtEl>
                                      </p:cBhvr>
                                    </p:animEffect>
                                  </p:childTnLst>
                                </p:cTn>
                              </p:par>
                            </p:childTnLst>
                          </p:cTn>
                        </p:par>
                        <p:par>
                          <p:cTn id="20" fill="hold" nodeType="afterGroup">
                            <p:stCondLst>
                              <p:cond delay="6000"/>
                            </p:stCondLst>
                            <p:childTnLst>
                              <p:par>
                                <p:cTn id="21" presetID="22" presetClass="entr" presetSubtype="1" fill="hold" grpId="0" nodeType="afterEffect">
                                  <p:stCondLst>
                                    <p:cond delay="0"/>
                                  </p:stCondLst>
                                  <p:childTnLst>
                                    <p:set>
                                      <p:cBhvr additive="repl">
                                        <p:cTn id="22" dur="1" fill="hold">
                                          <p:stCondLst>
                                            <p:cond delay="0"/>
                                          </p:stCondLst>
                                        </p:cTn>
                                        <p:tgtEl>
                                          <p:spTgt spid="19466"/>
                                        </p:tgtEl>
                                        <p:attrNameLst>
                                          <p:attrName>style.visibility</p:attrName>
                                        </p:attrNameLst>
                                      </p:cBhvr>
                                      <p:to>
                                        <p:strVal val="visible"/>
                                      </p:to>
                                    </p:set>
                                    <p:animEffect transition="in" filter="wipe(up)">
                                      <p:cBhvr additive="repl">
                                        <p:cTn id="23" dur="2000"/>
                                        <p:tgtEl>
                                          <p:spTgt spid="19466"/>
                                        </p:tgtEl>
                                      </p:cBhvr>
                                    </p:animEffect>
                                  </p:childTnLst>
                                </p:cTn>
                              </p:par>
                            </p:childTnLst>
                          </p:cTn>
                        </p:par>
                        <p:par>
                          <p:cTn id="24" fill="hold" nodeType="afterGroup">
                            <p:stCondLst>
                              <p:cond delay="8000"/>
                            </p:stCondLst>
                            <p:childTnLst>
                              <p:par>
                                <p:cTn id="25" presetID="22" presetClass="entr" presetSubtype="1" fill="hold" nodeType="afterEffect">
                                  <p:stCondLst>
                                    <p:cond delay="0"/>
                                  </p:stCondLst>
                                  <p:childTnLst>
                                    <p:set>
                                      <p:cBhvr additive="repl">
                                        <p:cTn id="26" dur="1" fill="hold">
                                          <p:stCondLst>
                                            <p:cond delay="0"/>
                                          </p:stCondLst>
                                        </p:cTn>
                                        <p:tgtEl>
                                          <p:spTgt spid="19463"/>
                                        </p:tgtEl>
                                        <p:attrNameLst>
                                          <p:attrName>style.visibility</p:attrName>
                                        </p:attrNameLst>
                                      </p:cBhvr>
                                      <p:to>
                                        <p:strVal val="visible"/>
                                      </p:to>
                                    </p:set>
                                    <p:animEffect transition="in" filter="wipe(up)">
                                      <p:cBhvr additive="repl">
                                        <p:cTn id="27" dur="2000"/>
                                        <p:tgtEl>
                                          <p:spTgt spid="19463"/>
                                        </p:tgtEl>
                                      </p:cBhvr>
                                    </p:animEffect>
                                  </p:childTnLst>
                                </p:cTn>
                              </p:par>
                            </p:childTnLst>
                          </p:cTn>
                        </p:par>
                        <p:par>
                          <p:cTn id="28" fill="hold" nodeType="afterGroup">
                            <p:stCondLst>
                              <p:cond delay="10000"/>
                            </p:stCondLst>
                            <p:childTnLst>
                              <p:par>
                                <p:cTn id="29" presetID="22" presetClass="entr" presetSubtype="1" fill="hold" grpId="0" nodeType="afterEffect">
                                  <p:stCondLst>
                                    <p:cond delay="0"/>
                                  </p:stCondLst>
                                  <p:childTnLst>
                                    <p:set>
                                      <p:cBhvr additive="repl">
                                        <p:cTn id="30" dur="1" fill="hold">
                                          <p:stCondLst>
                                            <p:cond delay="0"/>
                                          </p:stCondLst>
                                        </p:cTn>
                                        <p:tgtEl>
                                          <p:spTgt spid="19467"/>
                                        </p:tgtEl>
                                        <p:attrNameLst>
                                          <p:attrName>style.visibility</p:attrName>
                                        </p:attrNameLst>
                                      </p:cBhvr>
                                      <p:to>
                                        <p:strVal val="visible"/>
                                      </p:to>
                                    </p:set>
                                    <p:animEffect transition="in" filter="wipe(up)">
                                      <p:cBhvr additive="repl">
                                        <p:cTn id="31" dur="2000"/>
                                        <p:tgtEl>
                                          <p:spTgt spid="19467"/>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9464"/>
                                        </p:tgtEl>
                                        <p:attrNameLst>
                                          <p:attrName>style.visibility</p:attrName>
                                        </p:attrNameLst>
                                      </p:cBhvr>
                                      <p:to>
                                        <p:strVal val="visible"/>
                                      </p:to>
                                    </p:set>
                                    <p:animEffect transition="in" filter="wipe(up)">
                                      <p:cBhvr additive="repl">
                                        <p:cTn id="35" dur="2000"/>
                                        <p:tgtEl>
                                          <p:spTgt spid="19464"/>
                                        </p:tgtEl>
                                      </p:cBhvr>
                                    </p:animEffect>
                                  </p:childTnLst>
                                </p:cTn>
                              </p:par>
                            </p:childTnLst>
                          </p:cTn>
                        </p:par>
                        <p:par>
                          <p:cTn id="36" fill="hold" nodeType="afterGroup">
                            <p:stCondLst>
                              <p:cond delay="14000"/>
                            </p:stCondLst>
                            <p:childTnLst>
                              <p:par>
                                <p:cTn id="37" presetID="22" presetClass="entr" presetSubtype="1" fill="hold" grpId="0" nodeType="afterEffect">
                                  <p:stCondLst>
                                    <p:cond delay="0"/>
                                  </p:stCondLst>
                                  <p:childTnLst>
                                    <p:set>
                                      <p:cBhvr additive="repl">
                                        <p:cTn id="38" dur="1" fill="hold">
                                          <p:stCondLst>
                                            <p:cond delay="0"/>
                                          </p:stCondLst>
                                        </p:cTn>
                                        <p:tgtEl>
                                          <p:spTgt spid="19468"/>
                                        </p:tgtEl>
                                        <p:attrNameLst>
                                          <p:attrName>style.visibility</p:attrName>
                                        </p:attrNameLst>
                                      </p:cBhvr>
                                      <p:to>
                                        <p:strVal val="visible"/>
                                      </p:to>
                                    </p:set>
                                    <p:animEffect transition="in" filter="wipe(up)">
                                      <p:cBhvr additive="repl">
                                        <p:cTn id="39" dur="2000"/>
                                        <p:tgtEl>
                                          <p:spTgt spid="19468"/>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9465"/>
                                        </p:tgtEl>
                                        <p:attrNameLst>
                                          <p:attrName>style.visibility</p:attrName>
                                        </p:attrNameLst>
                                      </p:cBhvr>
                                      <p:to>
                                        <p:strVal val="visible"/>
                                      </p:to>
                                    </p:set>
                                    <p:animEffect transition="in" filter="wipe(up)">
                                      <p:cBhvr additive="repl">
                                        <p:cTn id="43"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P spid="19467"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7FAD89D-28D9-4CB7-8B26-3E833083B9DE}" type="slidenum">
              <a:rPr lang="ru-RU" altLang="ru-RU" sz="1400">
                <a:solidFill>
                  <a:srgbClr val="000000"/>
                </a:solidFill>
                <a:latin typeface="Times New Roman" panose="02020603050405020304" pitchFamily="18" charset="0"/>
              </a:rPr>
              <a:pPr algn="r" eaLnBrk="1" hangingPunct="1">
                <a:spcBef>
                  <a:spcPct val="0"/>
                </a:spcBef>
                <a:buFontTx/>
                <a:buNone/>
              </a:pPr>
              <a:t>18</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47"/>
            <a:ext cx="8915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Структура доходов бюджета муниципального образования Чукотский муниципальный район</a:t>
            </a:r>
          </a:p>
          <a:p>
            <a:pPr algn="ctr" eaLnBrk="1" hangingPunct="1">
              <a:spcBef>
                <a:spcPct val="0"/>
              </a:spcBef>
              <a:buFontTx/>
              <a:buNone/>
            </a:pPr>
            <a:r>
              <a:rPr lang="ru-RU" altLang="ru-RU" sz="2400" b="1" dirty="0">
                <a:solidFill>
                  <a:srgbClr val="333399"/>
                </a:solidFill>
                <a:latin typeface="Bookman Old Style" panose="02050604050505020204" pitchFamily="18" charset="0"/>
              </a:rPr>
              <a:t> на </a:t>
            </a:r>
            <a:r>
              <a:rPr lang="ru-RU" altLang="ru-RU" sz="2400" b="1" dirty="0" smtClean="0">
                <a:solidFill>
                  <a:srgbClr val="333399"/>
                </a:solidFill>
                <a:latin typeface="Bookman Old Style" panose="02050604050505020204" pitchFamily="18" charset="0"/>
              </a:rPr>
              <a:t>2025 </a:t>
            </a:r>
            <a:r>
              <a:rPr lang="ru-RU" altLang="ru-RU" sz="2400" b="1" dirty="0">
                <a:solidFill>
                  <a:srgbClr val="333399"/>
                </a:solidFill>
                <a:latin typeface="Bookman Old Style" panose="02050604050505020204" pitchFamily="18" charset="0"/>
              </a:rPr>
              <a:t>год</a:t>
            </a:r>
          </a:p>
        </p:txBody>
      </p:sp>
      <p:sp>
        <p:nvSpPr>
          <p:cNvPr id="49156" name="Text Box 5"/>
          <p:cNvSpPr txBox="1">
            <a:spLocks noChangeArrowheads="1"/>
          </p:cNvSpPr>
          <p:nvPr/>
        </p:nvSpPr>
        <p:spPr bwMode="auto">
          <a:xfrm>
            <a:off x="588963" y="1412897"/>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417513" y="14255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9"/>
          <p:cNvGraphicFramePr>
            <a:graphicFrameLocks/>
          </p:cNvGraphicFramePr>
          <p:nvPr>
            <p:extLst>
              <p:ext uri="{D42A27DB-BD31-4B8C-83A1-F6EECF244321}">
                <p14:modId xmlns:p14="http://schemas.microsoft.com/office/powerpoint/2010/main" val="271408447"/>
              </p:ext>
            </p:extLst>
          </p:nvPr>
        </p:nvGraphicFramePr>
        <p:xfrm>
          <a:off x="417513" y="1412897"/>
          <a:ext cx="9185275" cy="54308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672ECE7-6D6F-47F1-AAB8-C810966625DC}" type="slidenum">
              <a:rPr lang="ru-RU" altLang="ru-RU" sz="1400">
                <a:solidFill>
                  <a:srgbClr val="000000"/>
                </a:solidFill>
                <a:latin typeface="Times New Roman" panose="02020603050405020304" pitchFamily="18" charset="0"/>
              </a:rPr>
              <a:pPr algn="r" eaLnBrk="1" hangingPunct="1">
                <a:spcBef>
                  <a:spcPct val="0"/>
                </a:spcBef>
                <a:buFontTx/>
                <a:buNone/>
              </a:pPr>
              <a:t>19</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452438" y="214335"/>
            <a:ext cx="8915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100" b="1" dirty="0">
                <a:solidFill>
                  <a:srgbClr val="333399"/>
                </a:solidFill>
                <a:latin typeface="Bookman Old Style" panose="02050604050505020204" pitchFamily="18" charset="0"/>
              </a:rPr>
              <a:t>Динамика поступлений доходов бюджета муниципального образования </a:t>
            </a:r>
          </a:p>
          <a:p>
            <a:pPr algn="ctr" eaLnBrk="1" hangingPunct="1">
              <a:spcBef>
                <a:spcPct val="0"/>
              </a:spcBef>
              <a:buFontTx/>
              <a:buNone/>
            </a:pPr>
            <a:r>
              <a:rPr lang="ru-RU" altLang="ru-RU" sz="2100" b="1" dirty="0">
                <a:solidFill>
                  <a:srgbClr val="333399"/>
                </a:solidFill>
                <a:latin typeface="Bookman Old Style" panose="02050604050505020204" pitchFamily="18" charset="0"/>
              </a:rPr>
              <a:t>Чукотский муниципальный район за </a:t>
            </a:r>
            <a:r>
              <a:rPr lang="ru-RU" altLang="ru-RU" sz="2100" b="1" dirty="0" smtClean="0">
                <a:solidFill>
                  <a:srgbClr val="333399"/>
                </a:solidFill>
                <a:latin typeface="Bookman Old Style" panose="02050604050505020204" pitchFamily="18" charset="0"/>
              </a:rPr>
              <a:t>2022-2024 </a:t>
            </a:r>
            <a:r>
              <a:rPr lang="ru-RU" altLang="ru-RU" sz="21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100" b="1" dirty="0">
                <a:solidFill>
                  <a:srgbClr val="333399"/>
                </a:solidFill>
                <a:latin typeface="Bookman Old Style" panose="02050604050505020204" pitchFamily="18" charset="0"/>
              </a:rPr>
              <a:t>прогноз поступления доходов в </a:t>
            </a:r>
            <a:r>
              <a:rPr lang="ru-RU" altLang="ru-RU" sz="2100" b="1" dirty="0" smtClean="0">
                <a:solidFill>
                  <a:srgbClr val="333399"/>
                </a:solidFill>
                <a:latin typeface="Bookman Old Style" panose="02050604050505020204" pitchFamily="18" charset="0"/>
              </a:rPr>
              <a:t>2025 </a:t>
            </a:r>
            <a:r>
              <a:rPr lang="ru-RU" altLang="ru-RU" sz="2100" b="1" dirty="0">
                <a:solidFill>
                  <a:srgbClr val="333399"/>
                </a:solidFill>
                <a:latin typeface="Bookman Old Style" panose="02050604050505020204" pitchFamily="18" charset="0"/>
              </a:rPr>
              <a:t>году</a:t>
            </a:r>
          </a:p>
        </p:txBody>
      </p:sp>
      <p:sp>
        <p:nvSpPr>
          <p:cNvPr id="51204" name="Text Box 5"/>
          <p:cNvSpPr txBox="1">
            <a:spLocks noChangeArrowheads="1"/>
          </p:cNvSpPr>
          <p:nvPr/>
        </p:nvSpPr>
        <p:spPr bwMode="auto">
          <a:xfrm>
            <a:off x="525487" y="1725612"/>
            <a:ext cx="886142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dirty="0"/>
          </a:p>
        </p:txBody>
      </p:sp>
      <p:sp>
        <p:nvSpPr>
          <p:cNvPr id="21510" name="Line 6"/>
          <p:cNvSpPr>
            <a:spLocks noChangeShapeType="1"/>
          </p:cNvSpPr>
          <p:nvPr/>
        </p:nvSpPr>
        <p:spPr bwMode="auto">
          <a:xfrm>
            <a:off x="595325" y="1643085"/>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2083991429"/>
              </p:ext>
            </p:extLst>
          </p:nvPr>
        </p:nvGraphicFramePr>
        <p:xfrm>
          <a:off x="506413" y="1981206"/>
          <a:ext cx="897255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Прямоугольник 7"/>
          <p:cNvSpPr>
            <a:spLocks noChangeArrowheads="1"/>
          </p:cNvSpPr>
          <p:nvPr/>
        </p:nvSpPr>
        <p:spPr bwMode="auto">
          <a:xfrm>
            <a:off x="7110414" y="1679575"/>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6AB94">
                <a:alpha val="58000"/>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099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r" eaLnBrk="1" hangingPunct="1">
              <a:spcBef>
                <a:spcPct val="0"/>
              </a:spcBef>
              <a:buClrTx/>
              <a:buFontTx/>
              <a:buNone/>
            </a:pPr>
            <a:fld id="{4017F87B-8B16-4D7D-8D63-8C2BA20A2D7F}" type="slidenum">
              <a:rPr lang="ru-RU" altLang="ru-RU" sz="1200"/>
              <a:pPr algn="r" eaLnBrk="1" hangingPunct="1">
                <a:spcBef>
                  <a:spcPct val="0"/>
                </a:spcBef>
                <a:buClrTx/>
                <a:buFontTx/>
                <a:buNone/>
              </a:pPr>
              <a:t>2</a:t>
            </a:fld>
            <a:endParaRPr lang="ru-RU" altLang="ru-RU" sz="1200"/>
          </a:p>
        </p:txBody>
      </p:sp>
      <p:sp>
        <p:nvSpPr>
          <p:cNvPr id="7170" name="Text Box 2"/>
          <p:cNvSpPr txBox="1">
            <a:spLocks noChangeArrowheads="1"/>
          </p:cNvSpPr>
          <p:nvPr/>
        </p:nvSpPr>
        <p:spPr bwMode="auto">
          <a:xfrm>
            <a:off x="508000" y="1136650"/>
            <a:ext cx="89693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4000" rIns="54000"/>
          <a:lstStyle>
            <a:lvl1pPr marL="1588" indent="361950">
              <a:spcBef>
                <a:spcPts val="8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9pPr>
          </a:lstStyle>
          <a:p>
            <a:pPr algn="just" eaLnBrk="1" hangingPunct="1">
              <a:spcBef>
                <a:spcPts val="425"/>
              </a:spcBef>
              <a:buClrTx/>
              <a:buSzPct val="75000"/>
              <a:buFontTx/>
              <a:buNone/>
            </a:pPr>
            <a:r>
              <a:rPr lang="ru-RU" altLang="ru-RU" sz="1700" b="1" dirty="0">
                <a:solidFill>
                  <a:srgbClr val="00007D"/>
                </a:solidFill>
              </a:rPr>
              <a:t>Бюджет играет центральную роль в экономике муниципального образования Чукотский муниципальный район и решении различных проблем в его развитии. Внимательное изучение бюджета дает представление о намерениях муниципальной власти, ее политике,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закономерный и обязательный процесс, особенно в условия недостатка имеющихся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p>
        </p:txBody>
      </p:sp>
      <p:sp>
        <p:nvSpPr>
          <p:cNvPr id="7171" name="Rectangle 3"/>
          <p:cNvSpPr>
            <a:spLocks noChangeArrowheads="1"/>
          </p:cNvSpPr>
          <p:nvPr/>
        </p:nvSpPr>
        <p:spPr bwMode="auto">
          <a:xfrm>
            <a:off x="2076450" y="511197"/>
            <a:ext cx="57324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3600" b="1">
                <a:solidFill>
                  <a:srgbClr val="00007D"/>
                </a:solidFill>
                <a:latin typeface="Bookman Old Style" panose="02050604050505020204" pitchFamily="18" charset="0"/>
              </a:rPr>
              <a:t>Предисловие</a:t>
            </a:r>
          </a:p>
        </p:txBody>
      </p:sp>
      <p:sp>
        <p:nvSpPr>
          <p:cNvPr id="2" name="Line 13">
            <a:extLst>
              <a:ext uri="{FF2B5EF4-FFF2-40B4-BE49-F238E27FC236}">
                <a16:creationId xmlns:a16="http://schemas.microsoft.com/office/drawing/2014/main" id="{32716C64-E103-0DB4-36FA-65C1CE7E8714}"/>
              </a:ext>
            </a:extLst>
          </p:cNvPr>
          <p:cNvSpPr>
            <a:spLocks noChangeShapeType="1"/>
          </p:cNvSpPr>
          <p:nvPr/>
        </p:nvSpPr>
        <p:spPr bwMode="auto">
          <a:xfrm>
            <a:off x="390524" y="104451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ppt_x</p:attrName>
                                        </p:attrNameLst>
                                      </p:cBhvr>
                                      <p:tavLst>
                                        <p:tav tm="100000">
                                          <p:val>
                                            <p:strVal val="#ppt_x"/>
                                          </p:val>
                                        </p:tav>
                                        <p:tav tm="100000">
                                          <p:val>
                                            <p:strVal val="#ppt_x"/>
                                          </p:val>
                                        </p:tav>
                                      </p:tavLst>
                                    </p:anim>
                                    <p:anim calcmode="lin" valueType="num">
                                      <p:cBhvr>
                                        <p:cTn id="8" dur="2000" fill="hold"/>
                                        <p:tgtEl>
                                          <p:spTgt spid="7171"/>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7" presetClass="entr" presetSubtype="4" fill="hold" nodeType="afterEffect">
                                  <p:stCondLst>
                                    <p:cond delay="0"/>
                                  </p:stCondLst>
                                  <p:childTnLst>
                                    <p:set>
                                      <p:cBhvr additive="repl">
                                        <p:cTn id="11" dur="1" fill="hold">
                                          <p:stCondLst>
                                            <p:cond delay="0"/>
                                          </p:stCondLst>
                                        </p:cTn>
                                        <p:tgtEl>
                                          <p:spTgt spid="7170">
                                            <p:txEl>
                                              <p:pRg st="0" end="0"/>
                                            </p:txEl>
                                          </p:spTgt>
                                        </p:tgtEl>
                                        <p:attrNameLst>
                                          <p:attrName>style.visibility</p:attrName>
                                        </p:attrNameLst>
                                      </p:cBhvr>
                                      <p:to>
                                        <p:strVal val="visible"/>
                                      </p:to>
                                    </p:set>
                                    <p:anim calcmode="lin" valueType="num">
                                      <p:cBhvr>
                                        <p:cTn id="12" dur="5000" fill="hold"/>
                                        <p:tgtEl>
                                          <p:spTgt spid="7170">
                                            <p:txEl>
                                              <p:pRg st="0" end="0"/>
                                            </p:txEl>
                                          </p:spTgt>
                                        </p:tgtEl>
                                        <p:attrNameLst>
                                          <p:attrName>ppt_x</p:attrName>
                                        </p:attrNameLst>
                                      </p:cBhvr>
                                      <p:tavLst>
                                        <p:tav tm="100000">
                                          <p:val>
                                            <p:strVal val="#ppt_x"/>
                                          </p:val>
                                        </p:tav>
                                        <p:tav tm="100000">
                                          <p:val>
                                            <p:strVal val="#ppt_x"/>
                                          </p:val>
                                        </p:tav>
                                      </p:tavLst>
                                    </p:anim>
                                    <p:anim calcmode="lin" valueType="num">
                                      <p:cBhvr>
                                        <p:cTn id="13" dur="5000" fill="hold"/>
                                        <p:tgtEl>
                                          <p:spTgt spid="7170">
                                            <p:txEl>
                                              <p:pRg st="0" end="0"/>
                                            </p:txEl>
                                          </p:spTgt>
                                        </p:tgtEl>
                                        <p:attrNameLst>
                                          <p:attrName>ppt_y</p:attrName>
                                        </p:attrNameLst>
                                      </p:cBhvr>
                                      <p:tavLst>
                                        <p:tav tm="100000">
                                          <p:val>
                                            <p:strVal val="1+#ppt_h/2"/>
                                          </p:val>
                                        </p:tav>
                                        <p:tav tm="100000">
                                          <p:val>
                                            <p:strVal val="#ppt_y"/>
                                          </p:val>
                                        </p:tav>
                                      </p:tavLst>
                                    </p:anim>
                                  </p:childTnLst>
                                </p:cTn>
                              </p:par>
                            </p:childTnLst>
                          </p:cTn>
                        </p:par>
                        <p:par>
                          <p:cTn id="14" fill="hold">
                            <p:stCondLst>
                              <p:cond delay="7000"/>
                            </p:stCondLst>
                            <p:childTnLst>
                              <p:par>
                                <p:cTn id="15" presetID="14" presetClass="entr" presetSubtype="10" fill="hold" nodeType="afterEffect">
                                  <p:stCondLst>
                                    <p:cond delay="0"/>
                                  </p:stCondLst>
                                  <p:childTnLst>
                                    <p:set>
                                      <p:cBhvr additive="repl">
                                        <p:cTn id="16" dur="1" fill="hold">
                                          <p:stCondLst>
                                            <p:cond delay="0"/>
                                          </p:stCondLst>
                                        </p:cTn>
                                        <p:tgtEl>
                                          <p:spTgt spid="2"/>
                                        </p:tgtEl>
                                        <p:attrNameLst>
                                          <p:attrName>style.visibility</p:attrName>
                                        </p:attrNameLst>
                                      </p:cBhvr>
                                      <p:to>
                                        <p:strVal val="visible"/>
                                      </p:to>
                                    </p:set>
                                    <p:animEffect transition="in" filter="randombar(horizontal)">
                                      <p:cBhvr additive="repl">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669F74A0-14D4-40D6-AE98-22BE96F93475}" type="slidenum">
              <a:rPr lang="ru-RU" altLang="ru-RU" sz="1400">
                <a:solidFill>
                  <a:srgbClr val="000000"/>
                </a:solidFill>
                <a:latin typeface="Times New Roman" panose="02020603050405020304" pitchFamily="18" charset="0"/>
              </a:rPr>
              <a:pPr algn="r" eaLnBrk="1" hangingPunct="1">
                <a:spcBef>
                  <a:spcPct val="0"/>
                </a:spcBef>
                <a:buFontTx/>
                <a:buNone/>
              </a:pPr>
              <a:t>20</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Налоговые доходы </a:t>
            </a:r>
            <a:r>
              <a:rPr lang="ru-RU" altLang="ru-RU" sz="2400" b="1" dirty="0" smtClean="0">
                <a:solidFill>
                  <a:srgbClr val="333399"/>
                </a:solidFill>
                <a:latin typeface="Bookman Old Style" panose="02050604050505020204" pitchFamily="18" charset="0"/>
              </a:rPr>
              <a:t>121 254,8 </a:t>
            </a:r>
            <a:r>
              <a:rPr lang="ru-RU" altLang="ru-RU" sz="2400" b="1" dirty="0" err="1">
                <a:solidFill>
                  <a:srgbClr val="333399"/>
                </a:solidFill>
                <a:latin typeface="Bookman Old Style" panose="02050604050505020204" pitchFamily="18" charset="0"/>
              </a:rPr>
              <a:t>тыс.руб</a:t>
            </a:r>
            <a:r>
              <a:rPr lang="ru-RU" altLang="ru-RU" sz="2400" b="1" dirty="0">
                <a:solidFill>
                  <a:srgbClr val="333399"/>
                </a:solidFill>
                <a:latin typeface="Bookman Old Style" panose="02050604050505020204" pitchFamily="18" charset="0"/>
              </a:rPr>
              <a:t>.</a:t>
            </a:r>
          </a:p>
        </p:txBody>
      </p:sp>
      <p:sp>
        <p:nvSpPr>
          <p:cNvPr id="53252"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060291396"/>
              </p:ext>
            </p:extLst>
          </p:nvPr>
        </p:nvGraphicFramePr>
        <p:xfrm>
          <a:off x="486079" y="1307575"/>
          <a:ext cx="9186863" cy="5172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7D40A03-81B3-4259-A936-8BAE5CF7C0D1}" type="slidenum">
              <a:rPr lang="ru-RU" altLang="ru-RU" sz="1400">
                <a:solidFill>
                  <a:srgbClr val="000000"/>
                </a:solidFill>
                <a:latin typeface="Times New Roman" panose="02020603050405020304" pitchFamily="18" charset="0"/>
              </a:rPr>
              <a:pPr algn="r" eaLnBrk="1" hangingPunct="1">
                <a:spcBef>
                  <a:spcPct val="0"/>
                </a:spcBef>
                <a:buFontTx/>
                <a:buNone/>
              </a:pPr>
              <a:t>21</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0" y="174647"/>
            <a:ext cx="89487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Динамика поступлений налоговых доходов муниципального образования </a:t>
            </a:r>
          </a:p>
          <a:p>
            <a:pPr algn="ctr" eaLnBrk="1" hangingPunct="1">
              <a:spcBef>
                <a:spcPct val="0"/>
              </a:spcBef>
              <a:buFontTx/>
              <a:buNone/>
            </a:pPr>
            <a:r>
              <a:rPr lang="ru-RU" altLang="ru-RU" sz="2200" b="1" dirty="0">
                <a:solidFill>
                  <a:srgbClr val="333399"/>
                </a:solidFill>
                <a:latin typeface="Bookman Old Style" panose="02050604050505020204" pitchFamily="18" charset="0"/>
              </a:rPr>
              <a:t>Чукотский муниципальный район за </a:t>
            </a:r>
            <a:r>
              <a:rPr lang="ru-RU" altLang="ru-RU" sz="2200" b="1" dirty="0" smtClean="0">
                <a:solidFill>
                  <a:srgbClr val="333399"/>
                </a:solidFill>
                <a:latin typeface="Bookman Old Style" panose="02050604050505020204" pitchFamily="18" charset="0"/>
              </a:rPr>
              <a:t>2022-2024 </a:t>
            </a:r>
            <a:r>
              <a:rPr lang="ru-RU" altLang="ru-RU" sz="22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200" b="1" dirty="0">
                <a:solidFill>
                  <a:srgbClr val="333399"/>
                </a:solidFill>
                <a:latin typeface="Bookman Old Style" panose="02050604050505020204" pitchFamily="18" charset="0"/>
              </a:rPr>
              <a:t>прогноз поступления доходов в </a:t>
            </a:r>
            <a:r>
              <a:rPr lang="ru-RU" altLang="ru-RU" sz="2200" b="1" dirty="0" smtClean="0">
                <a:solidFill>
                  <a:srgbClr val="333399"/>
                </a:solidFill>
                <a:latin typeface="Bookman Old Style" panose="02050604050505020204" pitchFamily="18" charset="0"/>
              </a:rPr>
              <a:t>2025 </a:t>
            </a:r>
            <a:r>
              <a:rPr lang="ru-RU" altLang="ru-RU" sz="2200" b="1" dirty="0">
                <a:solidFill>
                  <a:srgbClr val="333399"/>
                </a:solidFill>
                <a:latin typeface="Bookman Old Style" panose="02050604050505020204" pitchFamily="18" charset="0"/>
              </a:rPr>
              <a:t>году</a:t>
            </a:r>
          </a:p>
        </p:txBody>
      </p:sp>
      <p:sp>
        <p:nvSpPr>
          <p:cNvPr id="55300" name="Text Box 5"/>
          <p:cNvSpPr txBox="1">
            <a:spLocks noChangeArrowheads="1"/>
          </p:cNvSpPr>
          <p:nvPr/>
        </p:nvSpPr>
        <p:spPr bwMode="auto">
          <a:xfrm>
            <a:off x="595313" y="201713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452450" y="1500210"/>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2404838266"/>
              </p:ext>
            </p:extLst>
          </p:nvPr>
        </p:nvGraphicFramePr>
        <p:xfrm>
          <a:off x="431800" y="1765300"/>
          <a:ext cx="897255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55303" name="Прямоугольник 7"/>
          <p:cNvSpPr>
            <a:spLocks noChangeArrowheads="1"/>
          </p:cNvSpPr>
          <p:nvPr/>
        </p:nvSpPr>
        <p:spPr bwMode="auto">
          <a:xfrm>
            <a:off x="7312027" y="1428750"/>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FB6F2C1-CCC7-4121-8A5D-4E78D60FBE7A}" type="slidenum">
              <a:rPr lang="ru-RU" altLang="ru-RU" sz="1400">
                <a:solidFill>
                  <a:srgbClr val="000000"/>
                </a:solidFill>
                <a:latin typeface="Times New Roman" panose="02020603050405020304" pitchFamily="18" charset="0"/>
              </a:rPr>
              <a:pPr algn="r" eaLnBrk="1" hangingPunct="1">
                <a:spcBef>
                  <a:spcPct val="0"/>
                </a:spcBef>
                <a:buFontTx/>
                <a:buNone/>
              </a:pPr>
              <a:t>22</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68325" y="138116"/>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Неналоговые доходы </a:t>
            </a:r>
            <a:r>
              <a:rPr lang="ru-RU" altLang="ru-RU" sz="2400" b="1" dirty="0" smtClean="0">
                <a:solidFill>
                  <a:srgbClr val="333399"/>
                </a:solidFill>
                <a:latin typeface="Bookman Old Style" panose="02050604050505020204" pitchFamily="18" charset="0"/>
              </a:rPr>
              <a:t>33 649,3 тыс</a:t>
            </a:r>
            <a:r>
              <a:rPr lang="ru-RU" altLang="ru-RU" sz="2400" b="1" dirty="0">
                <a:solidFill>
                  <a:srgbClr val="333399"/>
                </a:solidFill>
                <a:latin typeface="Bookman Old Style" panose="02050604050505020204" pitchFamily="18" charset="0"/>
              </a:rPr>
              <a:t>. руб.</a:t>
            </a:r>
          </a:p>
        </p:txBody>
      </p:sp>
      <p:sp>
        <p:nvSpPr>
          <p:cNvPr id="57348"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699379116"/>
              </p:ext>
            </p:extLst>
          </p:nvPr>
        </p:nvGraphicFramePr>
        <p:xfrm>
          <a:off x="329421" y="704812"/>
          <a:ext cx="8972550" cy="55864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F51F4C1-C953-4224-9BA0-AAEFA5DFF670}" type="slidenum">
              <a:rPr lang="ru-RU" altLang="ru-RU" sz="1400">
                <a:solidFill>
                  <a:srgbClr val="000000"/>
                </a:solidFill>
                <a:latin typeface="Times New Roman" panose="02020603050405020304" pitchFamily="18" charset="0"/>
              </a:rPr>
              <a:pPr algn="r" eaLnBrk="1" hangingPunct="1">
                <a:spcBef>
                  <a:spcPct val="0"/>
                </a:spcBef>
                <a:buFontTx/>
                <a:buNone/>
              </a:pPr>
              <a:t>23</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5"/>
            <a:ext cx="891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поступлений неналоговых доходов бюджета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неналоговых доходов в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году</a:t>
            </a:r>
          </a:p>
        </p:txBody>
      </p:sp>
      <p:sp>
        <p:nvSpPr>
          <p:cNvPr id="59396" name="Text Box 5"/>
          <p:cNvSpPr txBox="1">
            <a:spLocks noChangeArrowheads="1"/>
          </p:cNvSpPr>
          <p:nvPr/>
        </p:nvSpPr>
        <p:spPr bwMode="auto">
          <a:xfrm>
            <a:off x="561975" y="1556792"/>
            <a:ext cx="8861425" cy="49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57199" y="1775619"/>
            <a:ext cx="9217025"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877096374"/>
              </p:ext>
            </p:extLst>
          </p:nvPr>
        </p:nvGraphicFramePr>
        <p:xfrm>
          <a:off x="431800" y="1966918"/>
          <a:ext cx="897255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59399" name="Прямоугольник 7"/>
          <p:cNvSpPr>
            <a:spLocks noChangeArrowheads="1"/>
          </p:cNvSpPr>
          <p:nvPr/>
        </p:nvSpPr>
        <p:spPr bwMode="auto">
          <a:xfrm>
            <a:off x="6977066" y="2162059"/>
            <a:ext cx="1336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dirty="0">
                <a:solidFill>
                  <a:schemeClr val="tx1"/>
                </a:solidFill>
              </a:rPr>
              <a:t>тыс. 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B721300-D1CB-4B9D-899D-8AF2B651EE35}" type="slidenum">
              <a:rPr lang="ru-RU" altLang="ru-RU" sz="1400">
                <a:solidFill>
                  <a:srgbClr val="000000"/>
                </a:solidFill>
                <a:latin typeface="Times New Roman" panose="02020603050405020304" pitchFamily="18" charset="0"/>
              </a:rPr>
              <a:pPr algn="r" eaLnBrk="1" hangingPunct="1">
                <a:spcBef>
                  <a:spcPct val="0"/>
                </a:spcBef>
                <a:buFontTx/>
                <a:buNone/>
              </a:pPr>
              <a:t>24</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28432" y="184150"/>
            <a:ext cx="99075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Безвозмездные поступления </a:t>
            </a:r>
          </a:p>
          <a:p>
            <a:pPr algn="ctr" eaLnBrk="1" hangingPunct="1">
              <a:spcBef>
                <a:spcPct val="0"/>
              </a:spcBef>
              <a:buFontTx/>
              <a:buNone/>
            </a:pPr>
            <a:r>
              <a:rPr lang="ru-RU" altLang="ru-RU" sz="2400" b="1" dirty="0" smtClean="0">
                <a:solidFill>
                  <a:srgbClr val="333399"/>
                </a:solidFill>
                <a:latin typeface="Bookman Old Style" panose="02050604050505020204" pitchFamily="18" charset="0"/>
              </a:rPr>
              <a:t>2 517 649,2 тыс</a:t>
            </a:r>
            <a:r>
              <a:rPr lang="ru-RU" altLang="ru-RU" sz="2400" b="1" dirty="0">
                <a:solidFill>
                  <a:srgbClr val="333399"/>
                </a:solidFill>
                <a:latin typeface="Bookman Old Style" panose="02050604050505020204" pitchFamily="18" charset="0"/>
              </a:rPr>
              <a:t>. руб.</a:t>
            </a:r>
          </a:p>
        </p:txBody>
      </p:sp>
      <p:sp>
        <p:nvSpPr>
          <p:cNvPr id="61444"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5918" y="102552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85267837"/>
              </p:ext>
            </p:extLst>
          </p:nvPr>
        </p:nvGraphicFramePr>
        <p:xfrm>
          <a:off x="144462" y="956668"/>
          <a:ext cx="8913787"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7692C0-3204-4A27-BCAF-10266D3C4074}" type="slidenum">
              <a:rPr lang="ru-RU" altLang="ru-RU" sz="1400">
                <a:solidFill>
                  <a:srgbClr val="000000"/>
                </a:solidFill>
                <a:latin typeface="Times New Roman" panose="02020603050405020304" pitchFamily="18" charset="0"/>
              </a:rPr>
              <a:pPr algn="r" eaLnBrk="1" hangingPunct="1">
                <a:spcBef>
                  <a:spcPct val="0"/>
                </a:spcBef>
                <a:buFontTx/>
                <a:buNone/>
              </a:pPr>
              <a:t>25</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0" y="174647"/>
            <a:ext cx="99075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поступления безвозмездных доходов </a:t>
            </a:r>
          </a:p>
          <a:p>
            <a:pPr algn="ctr" eaLnBrk="1" hangingPunct="1">
              <a:spcBef>
                <a:spcPct val="0"/>
              </a:spcBef>
              <a:buFontTx/>
              <a:buNone/>
            </a:pPr>
            <a:r>
              <a:rPr lang="ru-RU" altLang="ru-RU" sz="2000" b="1" dirty="0">
                <a:solidFill>
                  <a:srgbClr val="333399"/>
                </a:solidFill>
                <a:latin typeface="Bookman Old Style" panose="02050604050505020204" pitchFamily="18" charset="0"/>
              </a:rPr>
              <a:t>в бюджет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безвозмездных поступлений в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году</a:t>
            </a:r>
          </a:p>
        </p:txBody>
      </p:sp>
      <p:sp>
        <p:nvSpPr>
          <p:cNvPr id="63492" name="Text Box 5"/>
          <p:cNvSpPr txBox="1">
            <a:spLocks noChangeArrowheads="1"/>
          </p:cNvSpPr>
          <p:nvPr/>
        </p:nvSpPr>
        <p:spPr bwMode="auto">
          <a:xfrm>
            <a:off x="549275" y="1571625"/>
            <a:ext cx="886142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81007" y="1571625"/>
            <a:ext cx="8859838"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4245043153"/>
              </p:ext>
            </p:extLst>
          </p:nvPr>
        </p:nvGraphicFramePr>
        <p:xfrm>
          <a:off x="431800" y="1759622"/>
          <a:ext cx="8698458" cy="44856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EACE60F-2DF1-4490-8EA1-8E5D5F6CE844}" type="slidenum">
              <a:rPr lang="ru-RU" altLang="ru-RU" sz="1400">
                <a:solidFill>
                  <a:srgbClr val="000000"/>
                </a:solidFill>
                <a:latin typeface="Times New Roman" panose="02020603050405020304" pitchFamily="18" charset="0"/>
              </a:rPr>
              <a:pPr algn="r" eaLnBrk="1" hangingPunct="1">
                <a:spcBef>
                  <a:spcPct val="0"/>
                </a:spcBef>
                <a:buFontTx/>
                <a:buNone/>
              </a:pPr>
              <a:t>26</a:t>
            </a:fld>
            <a:endParaRPr lang="ru-RU" altLang="ru-RU" sz="1400">
              <a:solidFill>
                <a:srgbClr val="000000"/>
              </a:solidFill>
              <a:latin typeface="Times New Roman" panose="02020603050405020304" pitchFamily="18" charset="0"/>
            </a:endParaRPr>
          </a:p>
        </p:txBody>
      </p:sp>
      <p:sp>
        <p:nvSpPr>
          <p:cNvPr id="24578" name="Text Box 2"/>
          <p:cNvSpPr txBox="1">
            <a:spLocks noChangeArrowheads="1"/>
          </p:cNvSpPr>
          <p:nvPr/>
        </p:nvSpPr>
        <p:spPr bwMode="auto">
          <a:xfrm>
            <a:off x="495303" y="66675"/>
            <a:ext cx="8915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a:solidFill>
                  <a:srgbClr val="333399"/>
                </a:solidFill>
                <a:latin typeface="Bookman Old Style" panose="02050604050505020204" pitchFamily="18" charset="0"/>
              </a:rPr>
              <a:t>Основные мероприятия </a:t>
            </a:r>
            <a:br>
              <a:rPr lang="ru-RU" altLang="ru-RU" sz="2200" b="1">
                <a:solidFill>
                  <a:srgbClr val="333399"/>
                </a:solidFill>
                <a:latin typeface="Bookman Old Style" panose="02050604050505020204" pitchFamily="18" charset="0"/>
              </a:rPr>
            </a:br>
            <a:r>
              <a:rPr lang="ru-RU" altLang="ru-RU" sz="2200" b="1">
                <a:solidFill>
                  <a:srgbClr val="333399"/>
                </a:solidFill>
                <a:latin typeface="Bookman Old Style" panose="02050604050505020204" pitchFamily="18" charset="0"/>
              </a:rPr>
              <a:t>по мобилизации доходов бюджета муниципального образования Чукотский муниципальный район</a:t>
            </a:r>
          </a:p>
        </p:txBody>
      </p:sp>
      <p:pic>
        <p:nvPicPr>
          <p:cNvPr id="2457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81" b="91748" l="9966" r="95533">
                        <a14:foregroundMark x1="48454" y1="90534" x2="48454" y2="90534"/>
                        <a14:foregroundMark x1="90722" y1="87379" x2="90722" y2="87379"/>
                        <a14:foregroundMark x1="95876" y1="88835" x2="95876" y2="88835"/>
                        <a14:foregroundMark x1="76632" y1="33981" x2="76632" y2="33981"/>
                        <a14:foregroundMark x1="85567" y1="35680" x2="85567" y2="35680"/>
                        <a14:foregroundMark x1="87285" y1="36408" x2="87285" y2="36408"/>
                        <a14:foregroundMark x1="87629" y1="50000" x2="87629" y2="50000"/>
                        <a14:foregroundMark x1="40893" y1="9223" x2="40893" y2="9223"/>
                        <a14:foregroundMark x1="19244" y1="86650" x2="19244" y2="86650"/>
                        <a14:foregroundMark x1="32302" y1="91748" x2="32302" y2="91748"/>
                      </a14:backgroundRemoval>
                    </a14:imgEffect>
                  </a14:imgLayer>
                </a14:imgProps>
              </a:ext>
              <a:ext uri="{28A0092B-C50C-407E-A947-70E740481C1C}">
                <a14:useLocalDpi xmlns:a14="http://schemas.microsoft.com/office/drawing/2010/main" val="0"/>
              </a:ext>
            </a:extLst>
          </a:blip>
          <a:srcRect/>
          <a:stretch>
            <a:fillRect/>
          </a:stretch>
        </p:blipFill>
        <p:spPr bwMode="auto">
          <a:xfrm>
            <a:off x="3521078" y="1773238"/>
            <a:ext cx="2806700" cy="3158386"/>
          </a:xfrm>
          <a:prstGeom prst="rect">
            <a:avLst/>
          </a:prstGeom>
          <a:noFill/>
          <a:ln>
            <a:noFill/>
          </a:ln>
        </p:spPr>
      </p:pic>
      <p:sp>
        <p:nvSpPr>
          <p:cNvPr id="24581" name="AutoShape 5"/>
          <p:cNvSpPr>
            <a:spLocks noChangeArrowheads="1"/>
          </p:cNvSpPr>
          <p:nvPr/>
        </p:nvSpPr>
        <p:spPr bwMode="auto">
          <a:xfrm>
            <a:off x="6811968" y="2060580"/>
            <a:ext cx="2966362" cy="2596753"/>
          </a:xfrm>
          <a:prstGeom prst="wedgeEllipseCallout">
            <a:avLst>
              <a:gd name="adj1" fmla="val -66421"/>
              <a:gd name="adj2" fmla="val -24046"/>
            </a:avLst>
          </a:prstGeom>
          <a:solidFill>
            <a:srgbClr val="CCFFCC"/>
          </a:solidFill>
          <a:ln w="9360">
            <a:solidFill>
              <a:srgbClr val="00FF00"/>
            </a:solidFill>
            <a:miter lim="800000"/>
            <a:headEnd/>
            <a:tailEnd/>
          </a:ln>
        </p:spPr>
        <p:txBody>
          <a:bodyPr wrap="square" lIns="0" tIns="0" rIns="0" bIns="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Работа с администраторами доходов местного бюджета,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p>
        </p:txBody>
      </p:sp>
      <p:sp>
        <p:nvSpPr>
          <p:cNvPr id="24582" name="AutoShape 6"/>
          <p:cNvSpPr>
            <a:spLocks noChangeArrowheads="1"/>
          </p:cNvSpPr>
          <p:nvPr/>
        </p:nvSpPr>
        <p:spPr bwMode="auto">
          <a:xfrm>
            <a:off x="5890419" y="5114925"/>
            <a:ext cx="2417762" cy="1368425"/>
          </a:xfrm>
          <a:prstGeom prst="wedgeEllipseCallout">
            <a:avLst>
              <a:gd name="adj1" fmla="val -51282"/>
              <a:gd name="adj2" fmla="val -63227"/>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Организация работы по информированию граждан о сроках уплаты налогов</a:t>
            </a:r>
          </a:p>
        </p:txBody>
      </p:sp>
      <p:sp>
        <p:nvSpPr>
          <p:cNvPr id="24583" name="AutoShape 7"/>
          <p:cNvSpPr>
            <a:spLocks noChangeArrowheads="1"/>
          </p:cNvSpPr>
          <p:nvPr/>
        </p:nvSpPr>
        <p:spPr bwMode="auto">
          <a:xfrm>
            <a:off x="381005" y="1214438"/>
            <a:ext cx="2806700" cy="1858962"/>
          </a:xfrm>
          <a:prstGeom prst="wedgeEllipseCallout">
            <a:avLst>
              <a:gd name="adj1" fmla="val 63111"/>
              <a:gd name="adj2" fmla="val 49269"/>
            </a:avLst>
          </a:prstGeom>
          <a:solidFill>
            <a:srgbClr val="CCFFCC"/>
          </a:solidFill>
          <a:ln w="9360">
            <a:solidFill>
              <a:srgbClr val="00FF00"/>
            </a:solidFill>
            <a:miter lim="800000"/>
            <a:headEnd/>
            <a:tailEnd/>
          </a:ln>
        </p:spPr>
        <p:txBody>
          <a:bodyPr lIns="0" tIns="0" rIns="0" bIns="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Times New Roman" panose="02020603050405020304"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p>
        </p:txBody>
      </p:sp>
      <p:sp>
        <p:nvSpPr>
          <p:cNvPr id="24584" name="AutoShape 8"/>
          <p:cNvSpPr>
            <a:spLocks noChangeArrowheads="1"/>
          </p:cNvSpPr>
          <p:nvPr/>
        </p:nvSpPr>
        <p:spPr bwMode="auto">
          <a:xfrm>
            <a:off x="1784355" y="5247502"/>
            <a:ext cx="2651125" cy="1223963"/>
          </a:xfrm>
          <a:prstGeom prst="wedgeEllipseCallout">
            <a:avLst>
              <a:gd name="adj1" fmla="val 28338"/>
              <a:gd name="adj2" fmla="val -77495"/>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Проведение мероприятий, направленных на снижение недоимки по налоговым платежам</a:t>
            </a:r>
          </a:p>
        </p:txBody>
      </p:sp>
      <p:pic>
        <p:nvPicPr>
          <p:cNvPr id="2458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040" y="1289948"/>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2692" y="3509575"/>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751" y="5274934"/>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8" name="Line 12"/>
          <p:cNvSpPr>
            <a:spLocks noChangeShapeType="1"/>
          </p:cNvSpPr>
          <p:nvPr/>
        </p:nvSpPr>
        <p:spPr bwMode="auto">
          <a:xfrm>
            <a:off x="309563" y="10715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2" name="Picture 10">
            <a:extLst>
              <a:ext uri="{FF2B5EF4-FFF2-40B4-BE49-F238E27FC236}">
                <a16:creationId xmlns:a16="http://schemas.microsoft.com/office/drawing/2014/main" id="{EAF70198-900A-FB84-0CF6-82F612BA21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3" y="4724400"/>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4578"/>
                                        </p:tgtEl>
                                        <p:attrNameLst>
                                          <p:attrName>style.visibility</p:attrName>
                                        </p:attrNameLst>
                                      </p:cBhvr>
                                      <p:to>
                                        <p:strVal val="visible"/>
                                      </p:to>
                                    </p:set>
                                    <p:animEffect transition="in" filter="wipe(up)">
                                      <p:cBhvr additive="repl">
                                        <p:cTn id="7" dur="2000"/>
                                        <p:tgtEl>
                                          <p:spTgt spid="24578"/>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4588"/>
                                        </p:tgtEl>
                                        <p:attrNameLst>
                                          <p:attrName>style.visibility</p:attrName>
                                        </p:attrNameLst>
                                      </p:cBhvr>
                                      <p:to>
                                        <p:strVal val="visible"/>
                                      </p:to>
                                    </p:set>
                                    <p:animEffect transition="in" filter="randombar(horizontal)">
                                      <p:cBhvr additive="repl">
                                        <p:cTn id="11" dur="500"/>
                                        <p:tgtEl>
                                          <p:spTgt spid="24588"/>
                                        </p:tgtEl>
                                      </p:cBhvr>
                                    </p:animEffect>
                                  </p:childTnLst>
                                </p:cTn>
                              </p:par>
                            </p:childTnLst>
                          </p:cTn>
                        </p:par>
                        <p:par>
                          <p:cTn id="12" fill="hold" nodeType="afterGroup">
                            <p:stCondLst>
                              <p:cond delay="2500"/>
                            </p:stCondLst>
                            <p:childTnLst>
                              <p:par>
                                <p:cTn id="13" presetID="20" presetClass="entr" fill="hold" nodeType="afterEffect">
                                  <p:stCondLst>
                                    <p:cond delay="0"/>
                                  </p:stCondLst>
                                  <p:childTnLst>
                                    <p:set>
                                      <p:cBhvr additive="repl">
                                        <p:cTn id="14" dur="1" fill="hold">
                                          <p:stCondLst>
                                            <p:cond delay="0"/>
                                          </p:stCondLst>
                                        </p:cTn>
                                        <p:tgtEl>
                                          <p:spTgt spid="24579"/>
                                        </p:tgtEl>
                                        <p:attrNameLst>
                                          <p:attrName>style.visibility</p:attrName>
                                        </p:attrNameLst>
                                      </p:cBhvr>
                                      <p:to>
                                        <p:strVal val="visible"/>
                                      </p:to>
                                    </p:set>
                                    <p:animEffect transition="in" filter="wedge">
                                      <p:cBhvr additive="repl">
                                        <p:cTn id="15" dur="2000"/>
                                        <p:tgtEl>
                                          <p:spTgt spid="24579"/>
                                        </p:tgtEl>
                                      </p:cBhvr>
                                    </p:animEffect>
                                  </p:childTnLst>
                                </p:cTn>
                              </p:par>
                            </p:childTnLst>
                          </p:cTn>
                        </p:par>
                        <p:par>
                          <p:cTn id="16" fill="hold" nodeType="afterGroup">
                            <p:stCondLst>
                              <p:cond delay="4500"/>
                            </p:stCondLst>
                            <p:childTnLst>
                              <p:par>
                                <p:cTn id="17" presetID="7" presetClass="entr" presetSubtype="8" fill="hold" nodeType="afterEffect">
                                  <p:stCondLst>
                                    <p:cond delay="0"/>
                                  </p:stCondLst>
                                  <p:childTnLst>
                                    <p:set>
                                      <p:cBhvr additive="repl">
                                        <p:cTn id="18" dur="1" fill="hold">
                                          <p:stCondLst>
                                            <p:cond delay="0"/>
                                          </p:stCondLst>
                                        </p:cTn>
                                        <p:tgtEl>
                                          <p:spTgt spid="24583"/>
                                        </p:tgtEl>
                                        <p:attrNameLst>
                                          <p:attrName>style.visibility</p:attrName>
                                        </p:attrNameLst>
                                      </p:cBhvr>
                                      <p:to>
                                        <p:strVal val="visible"/>
                                      </p:to>
                                    </p:set>
                                    <p:anim calcmode="lin" valueType="num">
                                      <p:cBhvr>
                                        <p:cTn id="19" dur="5000" fill="hold"/>
                                        <p:tgtEl>
                                          <p:spTgt spid="24583"/>
                                        </p:tgtEl>
                                        <p:attrNameLst>
                                          <p:attrName>ppt_x</p:attrName>
                                        </p:attrNameLst>
                                      </p:cBhvr>
                                      <p:tavLst>
                                        <p:tav tm="100000">
                                          <p:val>
                                            <p:strVal val="0-#ppt_w/2"/>
                                          </p:val>
                                        </p:tav>
                                        <p:tav tm="100000">
                                          <p:val>
                                            <p:strVal val="#ppt_x"/>
                                          </p:val>
                                        </p:tav>
                                      </p:tavLst>
                                    </p:anim>
                                    <p:anim calcmode="lin" valueType="num">
                                      <p:cBhvr>
                                        <p:cTn id="20" dur="5000" fill="hold"/>
                                        <p:tgtEl>
                                          <p:spTgt spid="24583"/>
                                        </p:tgtEl>
                                        <p:attrNameLst>
                                          <p:attrName>ppt_y</p:attrName>
                                        </p:attrNameLst>
                                      </p:cBhvr>
                                      <p:tavLst>
                                        <p:tav tm="100000">
                                          <p:val>
                                            <p:strVal val="#ppt_y"/>
                                          </p:val>
                                        </p:tav>
                                        <p:tav tm="100000">
                                          <p:val>
                                            <p:strVal val="#ppt_y"/>
                                          </p:val>
                                        </p:tav>
                                      </p:tavLst>
                                    </p:anim>
                                  </p:childTnLst>
                                </p:cTn>
                              </p:par>
                              <p:par>
                                <p:cTn id="21" presetID="16" presetClass="entr" presetSubtype="26" fill="hold" nodeType="withEffect">
                                  <p:stCondLst>
                                    <p:cond delay="0"/>
                                  </p:stCondLst>
                                  <p:childTnLst>
                                    <p:set>
                                      <p:cBhvr additive="repl">
                                        <p:cTn id="22" dur="1" fill="hold">
                                          <p:stCondLst>
                                            <p:cond delay="0"/>
                                          </p:stCondLst>
                                        </p:cTn>
                                        <p:tgtEl>
                                          <p:spTgt spid="24586"/>
                                        </p:tgtEl>
                                        <p:attrNameLst>
                                          <p:attrName>style.visibility</p:attrName>
                                        </p:attrNameLst>
                                      </p:cBhvr>
                                      <p:to>
                                        <p:strVal val="visible"/>
                                      </p:to>
                                    </p:set>
                                    <p:animEffect transition="in" filter="barn(inHorizontal)">
                                      <p:cBhvr additive="repl">
                                        <p:cTn id="23" dur="500"/>
                                        <p:tgtEl>
                                          <p:spTgt spid="24586"/>
                                        </p:tgtEl>
                                      </p:cBhvr>
                                    </p:animEffect>
                                  </p:childTnLst>
                                </p:cTn>
                              </p:par>
                            </p:childTnLst>
                          </p:cTn>
                        </p:par>
                        <p:par>
                          <p:cTn id="24" fill="hold" nodeType="afterGroup">
                            <p:stCondLst>
                              <p:cond delay="9500"/>
                            </p:stCondLst>
                            <p:childTnLst>
                              <p:par>
                                <p:cTn id="25" presetID="2" presetClass="entr" presetSubtype="2" fill="hold" nodeType="afterEffect">
                                  <p:stCondLst>
                                    <p:cond delay="0"/>
                                  </p:stCondLst>
                                  <p:childTnLst>
                                    <p:set>
                                      <p:cBhvr additive="repl">
                                        <p:cTn id="26" dur="1" fill="hold">
                                          <p:stCondLst>
                                            <p:cond delay="0"/>
                                          </p:stCondLst>
                                        </p:cTn>
                                        <p:tgtEl>
                                          <p:spTgt spid="24581"/>
                                        </p:tgtEl>
                                        <p:attrNameLst>
                                          <p:attrName>style.visibility</p:attrName>
                                        </p:attrNameLst>
                                      </p:cBhvr>
                                      <p:to>
                                        <p:strVal val="visible"/>
                                      </p:to>
                                    </p:set>
                                    <p:anim calcmode="lin" valueType="num">
                                      <p:cBhvr>
                                        <p:cTn id="27" dur="5000" fill="hold"/>
                                        <p:tgtEl>
                                          <p:spTgt spid="24581"/>
                                        </p:tgtEl>
                                        <p:attrNameLst>
                                          <p:attrName>ppt_x</p:attrName>
                                        </p:attrNameLst>
                                      </p:cBhvr>
                                      <p:tavLst>
                                        <p:tav tm="100000">
                                          <p:val>
                                            <p:strVal val="1+#ppt_w/2"/>
                                          </p:val>
                                        </p:tav>
                                        <p:tav tm="100000">
                                          <p:val>
                                            <p:strVal val="#ppt_x"/>
                                          </p:val>
                                        </p:tav>
                                      </p:tavLst>
                                    </p:anim>
                                    <p:anim calcmode="lin" valueType="num">
                                      <p:cBhvr>
                                        <p:cTn id="28" dur="5000" fill="hold"/>
                                        <p:tgtEl>
                                          <p:spTgt spid="24581"/>
                                        </p:tgtEl>
                                        <p:attrNameLst>
                                          <p:attrName>ppt_y</p:attrName>
                                        </p:attrNameLst>
                                      </p:cBhvr>
                                      <p:tavLst>
                                        <p:tav tm="100000">
                                          <p:val>
                                            <p:strVal val="#ppt_y"/>
                                          </p:val>
                                        </p:tav>
                                        <p:tav tm="100000">
                                          <p:val>
                                            <p:strVal val="#ppt_y"/>
                                          </p:val>
                                        </p:tav>
                                      </p:tavLst>
                                    </p:anim>
                                  </p:childTnLst>
                                </p:cTn>
                              </p:par>
                              <p:par>
                                <p:cTn id="29" presetID="16" presetClass="entr" presetSubtype="26" fill="hold" nodeType="withEffect">
                                  <p:stCondLst>
                                    <p:cond delay="0"/>
                                  </p:stCondLst>
                                  <p:childTnLst>
                                    <p:set>
                                      <p:cBhvr additive="repl">
                                        <p:cTn id="30" dur="1" fill="hold">
                                          <p:stCondLst>
                                            <p:cond delay="0"/>
                                          </p:stCondLst>
                                        </p:cTn>
                                        <p:tgtEl>
                                          <p:spTgt spid="24585"/>
                                        </p:tgtEl>
                                        <p:attrNameLst>
                                          <p:attrName>style.visibility</p:attrName>
                                        </p:attrNameLst>
                                      </p:cBhvr>
                                      <p:to>
                                        <p:strVal val="visible"/>
                                      </p:to>
                                    </p:set>
                                    <p:animEffect transition="in" filter="barn(inHorizontal)">
                                      <p:cBhvr additive="repl">
                                        <p:cTn id="31" dur="500"/>
                                        <p:tgtEl>
                                          <p:spTgt spid="24585"/>
                                        </p:tgtEl>
                                      </p:cBhvr>
                                    </p:animEffect>
                                  </p:childTnLst>
                                </p:cTn>
                              </p:par>
                            </p:childTnLst>
                          </p:cTn>
                        </p:par>
                        <p:par>
                          <p:cTn id="32" fill="hold" nodeType="afterGroup">
                            <p:stCondLst>
                              <p:cond delay="14500"/>
                            </p:stCondLst>
                            <p:childTnLst>
                              <p:par>
                                <p:cTn id="33" presetID="2" presetClass="entr" presetSubtype="4" fill="hold" nodeType="afterEffect">
                                  <p:stCondLst>
                                    <p:cond delay="0"/>
                                  </p:stCondLst>
                                  <p:childTnLst>
                                    <p:set>
                                      <p:cBhvr additive="repl">
                                        <p:cTn id="34" dur="1" fill="hold">
                                          <p:stCondLst>
                                            <p:cond delay="0"/>
                                          </p:stCondLst>
                                        </p:cTn>
                                        <p:tgtEl>
                                          <p:spTgt spid="24584"/>
                                        </p:tgtEl>
                                        <p:attrNameLst>
                                          <p:attrName>style.visibility</p:attrName>
                                        </p:attrNameLst>
                                      </p:cBhvr>
                                      <p:to>
                                        <p:strVal val="visible"/>
                                      </p:to>
                                    </p:set>
                                    <p:anim calcmode="lin" valueType="num">
                                      <p:cBhvr>
                                        <p:cTn id="35" dur="5000" fill="hold"/>
                                        <p:tgtEl>
                                          <p:spTgt spid="24584"/>
                                        </p:tgtEl>
                                        <p:attrNameLst>
                                          <p:attrName>ppt_x</p:attrName>
                                        </p:attrNameLst>
                                      </p:cBhvr>
                                      <p:tavLst>
                                        <p:tav tm="100000">
                                          <p:val>
                                            <p:strVal val="#ppt_x"/>
                                          </p:val>
                                        </p:tav>
                                        <p:tav tm="100000">
                                          <p:val>
                                            <p:strVal val="#ppt_x"/>
                                          </p:val>
                                        </p:tav>
                                      </p:tavLst>
                                    </p:anim>
                                    <p:anim calcmode="lin" valueType="num">
                                      <p:cBhvr>
                                        <p:cTn id="36" dur="5000" fill="hold"/>
                                        <p:tgtEl>
                                          <p:spTgt spid="24584"/>
                                        </p:tgtEl>
                                        <p:attrNameLst>
                                          <p:attrName>ppt_y</p:attrName>
                                        </p:attrNameLst>
                                      </p:cBhvr>
                                      <p:tavLst>
                                        <p:tav tm="100000">
                                          <p:val>
                                            <p:strVal val="1+#ppt_h/2"/>
                                          </p:val>
                                        </p:tav>
                                        <p:tav tm="100000">
                                          <p:val>
                                            <p:strVal val="#ppt_y"/>
                                          </p:val>
                                        </p:tav>
                                      </p:tavLst>
                                    </p:anim>
                                  </p:childTnLst>
                                </p:cTn>
                              </p:par>
                            </p:childTnLst>
                          </p:cTn>
                        </p:par>
                        <p:par>
                          <p:cTn id="37" fill="hold" nodeType="afterGroup">
                            <p:stCondLst>
                              <p:cond delay="19500"/>
                            </p:stCondLst>
                            <p:childTnLst>
                              <p:par>
                                <p:cTn id="38" presetID="2" presetClass="entr" presetSubtype="4" fill="hold" nodeType="afterEffect">
                                  <p:stCondLst>
                                    <p:cond delay="0"/>
                                  </p:stCondLst>
                                  <p:childTnLst>
                                    <p:set>
                                      <p:cBhvr additive="repl">
                                        <p:cTn id="39" dur="1" fill="hold">
                                          <p:stCondLst>
                                            <p:cond delay="0"/>
                                          </p:stCondLst>
                                        </p:cTn>
                                        <p:tgtEl>
                                          <p:spTgt spid="24582"/>
                                        </p:tgtEl>
                                        <p:attrNameLst>
                                          <p:attrName>style.visibility</p:attrName>
                                        </p:attrNameLst>
                                      </p:cBhvr>
                                      <p:to>
                                        <p:strVal val="visible"/>
                                      </p:to>
                                    </p:set>
                                    <p:anim calcmode="lin" valueType="num">
                                      <p:cBhvr>
                                        <p:cTn id="40" dur="5000" fill="hold"/>
                                        <p:tgtEl>
                                          <p:spTgt spid="24582"/>
                                        </p:tgtEl>
                                        <p:attrNameLst>
                                          <p:attrName>ppt_x</p:attrName>
                                        </p:attrNameLst>
                                      </p:cBhvr>
                                      <p:tavLst>
                                        <p:tav tm="100000">
                                          <p:val>
                                            <p:strVal val="#ppt_x"/>
                                          </p:val>
                                        </p:tav>
                                        <p:tav tm="100000">
                                          <p:val>
                                            <p:strVal val="#ppt_x"/>
                                          </p:val>
                                        </p:tav>
                                      </p:tavLst>
                                    </p:anim>
                                    <p:anim calcmode="lin" valueType="num">
                                      <p:cBhvr>
                                        <p:cTn id="41" dur="5000" fill="hold"/>
                                        <p:tgtEl>
                                          <p:spTgt spid="24582"/>
                                        </p:tgtEl>
                                        <p:attrNameLst>
                                          <p:attrName>ppt_y</p:attrName>
                                        </p:attrNameLst>
                                      </p:cBhvr>
                                      <p:tavLst>
                                        <p:tav tm="100000">
                                          <p:val>
                                            <p:strVal val="1+#ppt_h/2"/>
                                          </p:val>
                                        </p:tav>
                                        <p:tav tm="100000">
                                          <p:val>
                                            <p:strVal val="#ppt_y"/>
                                          </p:val>
                                        </p:tav>
                                      </p:tavLst>
                                    </p:anim>
                                  </p:childTnLst>
                                </p:cTn>
                              </p:par>
                              <p:par>
                                <p:cTn id="42" presetID="16" presetClass="entr" presetSubtype="26" fill="hold" nodeType="withEffect">
                                  <p:stCondLst>
                                    <p:cond delay="0"/>
                                  </p:stCondLst>
                                  <p:childTnLst>
                                    <p:set>
                                      <p:cBhvr additive="repl">
                                        <p:cTn id="43" dur="1" fill="hold">
                                          <p:stCondLst>
                                            <p:cond delay="0"/>
                                          </p:stCondLst>
                                        </p:cTn>
                                        <p:tgtEl>
                                          <p:spTgt spid="24587"/>
                                        </p:tgtEl>
                                        <p:attrNameLst>
                                          <p:attrName>style.visibility</p:attrName>
                                        </p:attrNameLst>
                                      </p:cBhvr>
                                      <p:to>
                                        <p:strVal val="visible"/>
                                      </p:to>
                                    </p:set>
                                    <p:animEffect transition="in" filter="barn(inHorizontal)">
                                      <p:cBhvr additive="repl">
                                        <p:cTn id="44" dur="500"/>
                                        <p:tgtEl>
                                          <p:spTgt spid="24587"/>
                                        </p:tgtEl>
                                      </p:cBhvr>
                                    </p:animEffect>
                                  </p:childTnLst>
                                </p:cTn>
                              </p:par>
                              <p:par>
                                <p:cTn id="45" presetID="16" presetClass="entr" presetSubtype="26" fill="hold" nodeType="withEffect">
                                  <p:stCondLst>
                                    <p:cond delay="0"/>
                                  </p:stCondLst>
                                  <p:childTnLst>
                                    <p:set>
                                      <p:cBhvr additive="repl">
                                        <p:cTn id="46" dur="1" fill="hold">
                                          <p:stCondLst>
                                            <p:cond delay="0"/>
                                          </p:stCondLst>
                                        </p:cTn>
                                        <p:tgtEl>
                                          <p:spTgt spid="2"/>
                                        </p:tgtEl>
                                        <p:attrNameLst>
                                          <p:attrName>style.visibility</p:attrName>
                                        </p:attrNameLst>
                                      </p:cBhvr>
                                      <p:to>
                                        <p:strVal val="visible"/>
                                      </p:to>
                                    </p:set>
                                    <p:animEffect transition="in" filter="barn(inHorizontal)">
                                      <p:cBhvr additive="repl">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69D1A2-61ED-4640-98BD-CB6441FEB810}" type="slidenum">
              <a:rPr lang="ru-RU" altLang="ru-RU" sz="1400">
                <a:solidFill>
                  <a:srgbClr val="000000"/>
                </a:solidFill>
                <a:latin typeface="Times New Roman" panose="02020603050405020304" pitchFamily="18" charset="0"/>
              </a:rPr>
              <a:pPr algn="r" eaLnBrk="1" hangingPunct="1">
                <a:spcBef>
                  <a:spcPct val="0"/>
                </a:spcBef>
                <a:buFontTx/>
                <a:buNone/>
              </a:pPr>
              <a:t>27</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495303" y="187347"/>
            <a:ext cx="891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Расходы бюджета муниципального образования Чукотский муниципальный район</a:t>
            </a:r>
          </a:p>
        </p:txBody>
      </p:sp>
      <p:sp>
        <p:nvSpPr>
          <p:cNvPr id="25603" name="Text Box 3"/>
          <p:cNvSpPr txBox="1">
            <a:spLocks noChangeArrowheads="1"/>
          </p:cNvSpPr>
          <p:nvPr/>
        </p:nvSpPr>
        <p:spPr bwMode="auto">
          <a:xfrm>
            <a:off x="606425" y="1323997"/>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400"/>
              </a:spcBef>
              <a:buFontTx/>
              <a:buNone/>
            </a:pPr>
            <a:r>
              <a:rPr lang="ru-RU" altLang="ru-RU" sz="1400" b="1" dirty="0">
                <a:solidFill>
                  <a:srgbClr val="333399"/>
                </a:solidFill>
                <a:latin typeface="Times New Roman" panose="02020603050405020304" pitchFamily="18" charset="0"/>
              </a:rPr>
              <a:t>Расходы бюджета муниципального образования Чукотский муниципальный район – денежные средства, направляемые на финансовое обеспечение задач и функций местного самоуправления.</a:t>
            </a:r>
            <a:r>
              <a:rPr lang="ru-RU" altLang="ru-RU" sz="1400" b="1" dirty="0">
                <a:solidFill>
                  <a:srgbClr val="000000"/>
                </a:solidFill>
                <a:latin typeface="Times New Roman" panose="02020603050405020304" pitchFamily="18" charset="0"/>
              </a:rPr>
              <a:t> </a:t>
            </a:r>
          </a:p>
        </p:txBody>
      </p:sp>
      <p:sp>
        <p:nvSpPr>
          <p:cNvPr id="25604" name="Line 4"/>
          <p:cNvSpPr>
            <a:spLocks noChangeShapeType="1"/>
          </p:cNvSpPr>
          <p:nvPr/>
        </p:nvSpPr>
        <p:spPr bwMode="auto">
          <a:xfrm>
            <a:off x="498477" y="13382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25605" name="AutoShape 5"/>
          <p:cNvSpPr>
            <a:spLocks noChangeArrowheads="1"/>
          </p:cNvSpPr>
          <p:nvPr/>
        </p:nvSpPr>
        <p:spPr bwMode="auto">
          <a:xfrm>
            <a:off x="3706200" y="2054633"/>
            <a:ext cx="2198431" cy="961884"/>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Классификация расходов</a:t>
            </a:r>
          </a:p>
          <a:p>
            <a:pPr algn="ctr" eaLnBrk="1" hangingPunct="1">
              <a:spcBef>
                <a:spcPct val="0"/>
              </a:spcBef>
              <a:buFontTx/>
              <a:buNone/>
            </a:pPr>
            <a:r>
              <a:rPr lang="ru-RU" altLang="ru-RU" sz="1800" b="1" dirty="0">
                <a:solidFill>
                  <a:srgbClr val="000000"/>
                </a:solidFill>
                <a:latin typeface="Times New Roman" panose="02020603050405020304" pitchFamily="18" charset="0"/>
              </a:rPr>
              <a:t>по признакам</a:t>
            </a:r>
          </a:p>
        </p:txBody>
      </p:sp>
      <p:sp>
        <p:nvSpPr>
          <p:cNvPr id="25606" name="Rectangle 6"/>
          <p:cNvSpPr>
            <a:spLocks noChangeArrowheads="1"/>
          </p:cNvSpPr>
          <p:nvPr/>
        </p:nvSpPr>
        <p:spPr bwMode="auto">
          <a:xfrm>
            <a:off x="336550" y="3386160"/>
            <a:ext cx="2801938"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Функциональная</a:t>
            </a:r>
            <a:r>
              <a:rPr lang="ru-RU" altLang="ru-RU" sz="1400" dirty="0">
                <a:solidFill>
                  <a:srgbClr val="000000"/>
                </a:solidFill>
                <a:latin typeface="Times New Roman" panose="02020603050405020304" pitchFamily="18" charset="0"/>
              </a:rPr>
              <a:t> классификация отражает направление средств бюджета на выполнение основных функций района (раздел→ подраздел→ целевые статьи→ виды расходов)</a:t>
            </a:r>
          </a:p>
        </p:txBody>
      </p:sp>
      <p:sp>
        <p:nvSpPr>
          <p:cNvPr id="25607" name="Rectangle 7"/>
          <p:cNvSpPr>
            <a:spLocks noChangeArrowheads="1"/>
          </p:cNvSpPr>
          <p:nvPr/>
        </p:nvSpPr>
        <p:spPr bwMode="auto">
          <a:xfrm>
            <a:off x="3414725" y="3672107"/>
            <a:ext cx="2801937" cy="2366765"/>
          </a:xfrm>
          <a:prstGeom prst="rect">
            <a:avLst/>
          </a:prstGeom>
          <a:solidFill>
            <a:srgbClr val="FFFF99"/>
          </a:solidFill>
          <a:ln w="19080">
            <a:solidFill>
              <a:srgbClr val="FF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Ведомственная </a:t>
            </a:r>
            <a:r>
              <a:rPr lang="ru-RU" altLang="ru-RU" sz="1400" dirty="0">
                <a:solidFill>
                  <a:srgbClr val="000000"/>
                </a:solidFill>
                <a:latin typeface="Times New Roman" panose="02020603050405020304" pitchFamily="18" charset="0"/>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a:t>
            </a:r>
          </a:p>
        </p:txBody>
      </p:sp>
      <p:sp>
        <p:nvSpPr>
          <p:cNvPr id="25608" name="Rectangle 8"/>
          <p:cNvSpPr>
            <a:spLocks noChangeArrowheads="1"/>
          </p:cNvSpPr>
          <p:nvPr/>
        </p:nvSpPr>
        <p:spPr bwMode="auto">
          <a:xfrm>
            <a:off x="6413512" y="3435372"/>
            <a:ext cx="3108325" cy="2613025"/>
          </a:xfrm>
          <a:prstGeom prst="rect">
            <a:avLst/>
          </a:prstGeom>
          <a:solidFill>
            <a:srgbClr val="3366FF"/>
          </a:solidFill>
          <a:ln w="19080">
            <a:solidFill>
              <a:srgbClr val="0000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Экономическая</a:t>
            </a:r>
            <a:r>
              <a:rPr lang="ru-RU" altLang="ru-RU" sz="1400" dirty="0">
                <a:solidFill>
                  <a:srgbClr val="000000"/>
                </a:solidFill>
                <a:latin typeface="Times New Roman" panose="02020603050405020304" pitchFamily="18" charset="0"/>
              </a:rPr>
              <a:t> классификация показывает деление расходов района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25609" name="AutoShape 9"/>
          <p:cNvSpPr>
            <a:spLocks noChangeArrowheads="1"/>
          </p:cNvSpPr>
          <p:nvPr/>
        </p:nvSpPr>
        <p:spPr bwMode="auto">
          <a:xfrm rot="7920000">
            <a:off x="1947012" y="2501872"/>
            <a:ext cx="1407350" cy="495106"/>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0" name="AutoShape 10"/>
          <p:cNvSpPr>
            <a:spLocks noChangeArrowheads="1"/>
          </p:cNvSpPr>
          <p:nvPr/>
        </p:nvSpPr>
        <p:spPr bwMode="auto">
          <a:xfrm rot="2340000">
            <a:off x="6368867" y="2507325"/>
            <a:ext cx="1587497" cy="420280"/>
          </a:xfrm>
          <a:prstGeom prst="curvedDownArrow">
            <a:avLst>
              <a:gd name="adj1" fmla="val 49229"/>
              <a:gd name="adj2" fmla="val 98704"/>
              <a:gd name="adj3" fmla="val 83417"/>
            </a:avLst>
          </a:prstGeom>
          <a:solidFill>
            <a:srgbClr val="3366FF"/>
          </a:solidFill>
          <a:ln w="19080">
            <a:solidFill>
              <a:srgbClr val="0000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1" name="AutoShape 11"/>
          <p:cNvSpPr>
            <a:spLocks noChangeArrowheads="1"/>
          </p:cNvSpPr>
          <p:nvPr/>
        </p:nvSpPr>
        <p:spPr bwMode="auto">
          <a:xfrm>
            <a:off x="4546707" y="3146836"/>
            <a:ext cx="517418" cy="432112"/>
          </a:xfrm>
          <a:prstGeom prst="downArrow">
            <a:avLst>
              <a:gd name="adj1" fmla="val 50000"/>
              <a:gd name="adj2" fmla="val 25000"/>
            </a:avLst>
          </a:prstGeom>
          <a:solidFill>
            <a:srgbClr val="FFFF99"/>
          </a:solidFill>
          <a:ln w="1584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p:stCondLst>
                                    <p:cond delay="0"/>
                                  </p:st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par>
                          <p:cTn id="15" fill="hold" nodeType="afterGroup">
                            <p:stCondLst>
                              <p:cond delay="4000"/>
                            </p:stCondLst>
                            <p:childTnLst>
                              <p:par>
                                <p:cTn id="16" presetID="22" presetClass="entr" presetSubtype="1" fill="hold" nodeType="afterEffect">
                                  <p:stCondLst>
                                    <p:cond delay="0"/>
                                  </p:stCondLst>
                                  <p:childTnLst>
                                    <p:set>
                                      <p:cBhvr additive="repl">
                                        <p:cTn id="17" dur="1" fill="hold">
                                          <p:stCondLst>
                                            <p:cond delay="0"/>
                                          </p:stCondLst>
                                        </p:cTn>
                                        <p:tgtEl>
                                          <p:spTgt spid="25605"/>
                                        </p:tgtEl>
                                        <p:attrNameLst>
                                          <p:attrName>style.visibility</p:attrName>
                                        </p:attrNameLst>
                                      </p:cBhvr>
                                      <p:to>
                                        <p:strVal val="visible"/>
                                      </p:to>
                                    </p:set>
                                    <p:animEffect transition="in" filter="wipe(up)">
                                      <p:cBhvr additive="repl">
                                        <p:cTn id="18" dur="2000"/>
                                        <p:tgtEl>
                                          <p:spTgt spid="25605"/>
                                        </p:tgtEl>
                                      </p:cBhvr>
                                    </p:animEffect>
                                  </p:childTnLst>
                                </p:cTn>
                              </p:par>
                            </p:childTnLst>
                          </p:cTn>
                        </p:par>
                        <p:par>
                          <p:cTn id="19" fill="hold" nodeType="afterGroup">
                            <p:stCondLst>
                              <p:cond delay="6000"/>
                            </p:stCondLst>
                            <p:childTnLst>
                              <p:par>
                                <p:cTn id="20" presetID="22" presetClass="entr" presetSubtype="1" fill="hold" grpId="0" nodeType="afterEffect">
                                  <p:stCondLst>
                                    <p:cond delay="0"/>
                                  </p:stCondLst>
                                  <p:childTnLst>
                                    <p:set>
                                      <p:cBhvr additive="repl">
                                        <p:cTn id="21" dur="1" fill="hold">
                                          <p:stCondLst>
                                            <p:cond delay="0"/>
                                          </p:stCondLst>
                                        </p:cTn>
                                        <p:tgtEl>
                                          <p:spTgt spid="25609"/>
                                        </p:tgtEl>
                                        <p:attrNameLst>
                                          <p:attrName>style.visibility</p:attrName>
                                        </p:attrNameLst>
                                      </p:cBhvr>
                                      <p:to>
                                        <p:strVal val="visible"/>
                                      </p:to>
                                    </p:set>
                                    <p:animEffect transition="in" filter="wipe(up)">
                                      <p:cBhvr additive="repl">
                                        <p:cTn id="22" dur="2000"/>
                                        <p:tgtEl>
                                          <p:spTgt spid="25609"/>
                                        </p:tgtEl>
                                      </p:cBhvr>
                                    </p:animEffect>
                                  </p:childTnLst>
                                </p:cTn>
                              </p:par>
                            </p:childTnLst>
                          </p:cTn>
                        </p:par>
                        <p:par>
                          <p:cTn id="23" fill="hold" nodeType="afterGroup">
                            <p:stCondLst>
                              <p:cond delay="8000"/>
                            </p:stCondLst>
                            <p:childTnLst>
                              <p:par>
                                <p:cTn id="24" presetID="22" presetClass="entr" presetSubtype="1" fill="hold" nodeType="afterEffect">
                                  <p:stCondLst>
                                    <p:cond delay="0"/>
                                  </p:stCondLst>
                                  <p:childTnLst>
                                    <p:set>
                                      <p:cBhvr additive="repl">
                                        <p:cTn id="25" dur="1" fill="hold">
                                          <p:stCondLst>
                                            <p:cond delay="0"/>
                                          </p:stCondLst>
                                        </p:cTn>
                                        <p:tgtEl>
                                          <p:spTgt spid="25606"/>
                                        </p:tgtEl>
                                        <p:attrNameLst>
                                          <p:attrName>style.visibility</p:attrName>
                                        </p:attrNameLst>
                                      </p:cBhvr>
                                      <p:to>
                                        <p:strVal val="visible"/>
                                      </p:to>
                                    </p:set>
                                    <p:animEffect transition="in" filter="wipe(up)">
                                      <p:cBhvr additive="repl">
                                        <p:cTn id="26" dur="2000"/>
                                        <p:tgtEl>
                                          <p:spTgt spid="25606"/>
                                        </p:tgtEl>
                                      </p:cBhvr>
                                    </p:animEffect>
                                  </p:childTnLst>
                                </p:cTn>
                              </p:par>
                            </p:childTnLst>
                          </p:cTn>
                        </p:par>
                        <p:par>
                          <p:cTn id="27" fill="hold" nodeType="afterGroup">
                            <p:stCondLst>
                              <p:cond delay="10000"/>
                            </p:stCondLst>
                            <p:childTnLst>
                              <p:par>
                                <p:cTn id="28" presetID="22" presetClass="entr" presetSubtype="1" fill="hold" grpId="0" nodeType="afterEffect">
                                  <p:stCondLst>
                                    <p:cond delay="0"/>
                                  </p:stCondLst>
                                  <p:childTnLst>
                                    <p:set>
                                      <p:cBhvr additive="repl">
                                        <p:cTn id="29" dur="1" fill="hold">
                                          <p:stCondLst>
                                            <p:cond delay="0"/>
                                          </p:stCondLst>
                                        </p:cTn>
                                        <p:tgtEl>
                                          <p:spTgt spid="25611"/>
                                        </p:tgtEl>
                                        <p:attrNameLst>
                                          <p:attrName>style.visibility</p:attrName>
                                        </p:attrNameLst>
                                      </p:cBhvr>
                                      <p:to>
                                        <p:strVal val="visible"/>
                                      </p:to>
                                    </p:set>
                                    <p:animEffect transition="in" filter="wipe(up)">
                                      <p:cBhvr additive="repl">
                                        <p:cTn id="30" dur="2000"/>
                                        <p:tgtEl>
                                          <p:spTgt spid="25611"/>
                                        </p:tgtEl>
                                      </p:cBhvr>
                                    </p:animEffect>
                                  </p:childTnLst>
                                </p:cTn>
                              </p:par>
                            </p:childTnLst>
                          </p:cTn>
                        </p:par>
                        <p:par>
                          <p:cTn id="31" fill="hold" nodeType="afterGroup">
                            <p:stCondLst>
                              <p:cond delay="12000"/>
                            </p:stCondLst>
                            <p:childTnLst>
                              <p:par>
                                <p:cTn id="32" presetID="22" presetClass="entr" presetSubtype="1" fill="hold" nodeType="afterEffect">
                                  <p:stCondLst>
                                    <p:cond delay="0"/>
                                  </p:stCondLst>
                                  <p:childTnLst>
                                    <p:set>
                                      <p:cBhvr additive="repl">
                                        <p:cTn id="33" dur="1" fill="hold">
                                          <p:stCondLst>
                                            <p:cond delay="0"/>
                                          </p:stCondLst>
                                        </p:cTn>
                                        <p:tgtEl>
                                          <p:spTgt spid="25607"/>
                                        </p:tgtEl>
                                        <p:attrNameLst>
                                          <p:attrName>style.visibility</p:attrName>
                                        </p:attrNameLst>
                                      </p:cBhvr>
                                      <p:to>
                                        <p:strVal val="visible"/>
                                      </p:to>
                                    </p:set>
                                    <p:animEffect transition="in" filter="wipe(up)">
                                      <p:cBhvr additive="repl">
                                        <p:cTn id="34" dur="2000"/>
                                        <p:tgtEl>
                                          <p:spTgt spid="25607"/>
                                        </p:tgtEl>
                                      </p:cBhvr>
                                    </p:animEffect>
                                  </p:childTnLst>
                                </p:cTn>
                              </p:par>
                            </p:childTnLst>
                          </p:cTn>
                        </p:par>
                        <p:par>
                          <p:cTn id="35" fill="hold" nodeType="afterGroup">
                            <p:stCondLst>
                              <p:cond delay="14000"/>
                            </p:stCondLst>
                            <p:childTnLst>
                              <p:par>
                                <p:cTn id="36" presetID="22" presetClass="entr" presetSubtype="1" fill="hold" grpId="0" nodeType="afterEffect">
                                  <p:stCondLst>
                                    <p:cond delay="0"/>
                                  </p:stCondLst>
                                  <p:childTnLst>
                                    <p:set>
                                      <p:cBhvr additive="repl">
                                        <p:cTn id="37" dur="1" fill="hold">
                                          <p:stCondLst>
                                            <p:cond delay="0"/>
                                          </p:stCondLst>
                                        </p:cTn>
                                        <p:tgtEl>
                                          <p:spTgt spid="25610"/>
                                        </p:tgtEl>
                                        <p:attrNameLst>
                                          <p:attrName>style.visibility</p:attrName>
                                        </p:attrNameLst>
                                      </p:cBhvr>
                                      <p:to>
                                        <p:strVal val="visible"/>
                                      </p:to>
                                    </p:set>
                                    <p:animEffect transition="in" filter="wipe(up)">
                                      <p:cBhvr additive="repl">
                                        <p:cTn id="38" dur="2000"/>
                                        <p:tgtEl>
                                          <p:spTgt spid="25610"/>
                                        </p:tgtEl>
                                      </p:cBhvr>
                                    </p:animEffect>
                                  </p:childTnLst>
                                </p:cTn>
                              </p:par>
                            </p:childTnLst>
                          </p:cTn>
                        </p:par>
                        <p:par>
                          <p:cTn id="39" fill="hold" nodeType="afterGroup">
                            <p:stCondLst>
                              <p:cond delay="16000"/>
                            </p:stCondLst>
                            <p:childTnLst>
                              <p:par>
                                <p:cTn id="40" presetID="22" presetClass="entr" presetSubtype="1" fill="hold" nodeType="afterEffect">
                                  <p:stCondLst>
                                    <p:cond delay="0"/>
                                  </p:stCondLst>
                                  <p:childTnLst>
                                    <p:set>
                                      <p:cBhvr additive="repl">
                                        <p:cTn id="41" dur="1" fill="hold">
                                          <p:stCondLst>
                                            <p:cond delay="0"/>
                                          </p:stCondLst>
                                        </p:cTn>
                                        <p:tgtEl>
                                          <p:spTgt spid="25608"/>
                                        </p:tgtEl>
                                        <p:attrNameLst>
                                          <p:attrName>style.visibility</p:attrName>
                                        </p:attrNameLst>
                                      </p:cBhvr>
                                      <p:to>
                                        <p:strVal val="visible"/>
                                      </p:to>
                                    </p:set>
                                    <p:animEffect transition="in" filter="wipe(up)">
                                      <p:cBhvr additive="repl">
                                        <p:cTn id="42"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FE6A117-FB44-457D-A32E-1FF3924AD79E}" type="slidenum">
              <a:rPr lang="ru-RU" altLang="ru-RU" sz="1400">
                <a:solidFill>
                  <a:srgbClr val="000000"/>
                </a:solidFill>
                <a:latin typeface="Times New Roman" panose="02020603050405020304" pitchFamily="18" charset="0"/>
              </a:rPr>
              <a:pPr algn="r" eaLnBrk="1" hangingPunct="1">
                <a:spcBef>
                  <a:spcPct val="0"/>
                </a:spcBef>
                <a:buFontTx/>
                <a:buNone/>
              </a:pPr>
              <a:t>28</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87326"/>
            <a:ext cx="9740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Структура расходов бюджета муниципального образования Чукотский муниципальный район</a:t>
            </a:r>
          </a:p>
          <a:p>
            <a:pPr algn="ctr" eaLnBrk="1" hangingPunct="1">
              <a:spcBef>
                <a:spcPct val="0"/>
              </a:spcBef>
              <a:buFontTx/>
              <a:buNone/>
            </a:pPr>
            <a:r>
              <a:rPr lang="ru-RU" altLang="ru-RU" sz="2000" b="1" dirty="0">
                <a:solidFill>
                  <a:srgbClr val="333399"/>
                </a:solidFill>
                <a:latin typeface="Bookman Old Style" panose="02050604050505020204" pitchFamily="18" charset="0"/>
              </a:rPr>
              <a:t>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34977" y="106815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522619528"/>
              </p:ext>
            </p:extLst>
          </p:nvPr>
        </p:nvGraphicFramePr>
        <p:xfrm>
          <a:off x="-496888" y="1093417"/>
          <a:ext cx="9907588" cy="5738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BB49711-743F-40A4-AE2D-D758439ADF7E}" type="slidenum">
              <a:rPr lang="ru-RU" altLang="ru-RU" sz="1400">
                <a:solidFill>
                  <a:srgbClr val="000000"/>
                </a:solidFill>
                <a:latin typeface="Times New Roman" panose="02020603050405020304" pitchFamily="18" charset="0"/>
              </a:rPr>
              <a:pPr algn="r" eaLnBrk="1" hangingPunct="1">
                <a:spcBef>
                  <a:spcPct val="0"/>
                </a:spcBef>
                <a:buFontTx/>
                <a:buNone/>
              </a:pPr>
              <a:t>29</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98306" y="377031"/>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расходов бюджета муниципального образования 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расходов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70788" y="1340768"/>
            <a:ext cx="8915400" cy="24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52441" y="14287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3269883175"/>
              </p:ext>
            </p:extLst>
          </p:nvPr>
        </p:nvGraphicFramePr>
        <p:xfrm>
          <a:off x="574687" y="1765300"/>
          <a:ext cx="8901113" cy="4756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C9B2A83-4D6A-4BD2-B5F8-1934A28C060E}" type="slidenum">
              <a:rPr lang="ru-RU" altLang="ru-RU" sz="1400">
                <a:solidFill>
                  <a:srgbClr val="000000"/>
                </a:solidFill>
                <a:latin typeface="Times New Roman" panose="02020603050405020304" pitchFamily="18" charset="0"/>
              </a:rPr>
              <a:pPr algn="r" eaLnBrk="1" hangingPunct="1">
                <a:spcBef>
                  <a:spcPct val="0"/>
                </a:spcBef>
                <a:buFontTx/>
                <a:buNone/>
              </a:pPr>
              <a:t>3</a:t>
            </a:fld>
            <a:endParaRPr lang="ru-RU" altLang="ru-RU" sz="1400">
              <a:solidFill>
                <a:srgbClr val="000000"/>
              </a:solidFill>
              <a:latin typeface="Times New Roman" panose="02020603050405020304" pitchFamily="18" charset="0"/>
            </a:endParaRPr>
          </a:p>
        </p:txBody>
      </p:sp>
      <p:sp>
        <p:nvSpPr>
          <p:cNvPr id="8194" name="Text Box 2"/>
          <p:cNvSpPr txBox="1">
            <a:spLocks noChangeArrowheads="1"/>
          </p:cNvSpPr>
          <p:nvPr/>
        </p:nvSpPr>
        <p:spPr bwMode="auto">
          <a:xfrm>
            <a:off x="508000" y="127003"/>
            <a:ext cx="890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3600" b="1" dirty="0">
                <a:solidFill>
                  <a:srgbClr val="333399"/>
                </a:solidFill>
                <a:latin typeface="Bookman Old Style" panose="02050604050505020204" pitchFamily="18" charset="0"/>
              </a:rPr>
              <a:t>Что такое бюджет?</a:t>
            </a:r>
          </a:p>
        </p:txBody>
      </p:sp>
      <p:sp>
        <p:nvSpPr>
          <p:cNvPr id="8195" name="Rectangle 3"/>
          <p:cNvSpPr>
            <a:spLocks noChangeArrowheads="1"/>
          </p:cNvSpPr>
          <p:nvPr/>
        </p:nvSpPr>
        <p:spPr bwMode="auto">
          <a:xfrm>
            <a:off x="193687" y="3429008"/>
            <a:ext cx="9363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dirty="0">
                <a:solidFill>
                  <a:srgbClr val="FF3300"/>
                </a:solidFill>
                <a:latin typeface="Times New Roman" panose="02020603050405020304" pitchFamily="18" charset="0"/>
              </a:rPr>
              <a:t>БЮДЖЕТ</a:t>
            </a:r>
            <a:r>
              <a:rPr lang="ru-RU" altLang="ru-RU" sz="1200" b="1" dirty="0">
                <a:solidFill>
                  <a:srgbClr val="000000"/>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(от </a:t>
            </a:r>
            <a:r>
              <a:rPr lang="ru-RU" altLang="ru-RU" sz="1200" b="1" dirty="0" err="1">
                <a:solidFill>
                  <a:srgbClr val="333399"/>
                </a:solidFill>
                <a:latin typeface="Times New Roman" panose="02020603050405020304" pitchFamily="18" charset="0"/>
              </a:rPr>
              <a:t>старонормандского</a:t>
            </a:r>
            <a:r>
              <a:rPr lang="ru-RU" altLang="ru-RU" sz="1200" b="1" dirty="0">
                <a:solidFill>
                  <a:srgbClr val="333399"/>
                </a:solidFill>
                <a:latin typeface="Times New Roman" panose="02020603050405020304" pitchFamily="18" charset="0"/>
              </a:rPr>
              <a:t> </a:t>
            </a:r>
            <a:r>
              <a:rPr lang="en-US" altLang="ru-RU" sz="1200" b="1" dirty="0" err="1">
                <a:solidFill>
                  <a:srgbClr val="333399"/>
                </a:solidFill>
                <a:latin typeface="Times New Roman" panose="02020603050405020304" pitchFamily="18" charset="0"/>
              </a:rPr>
              <a:t>bougette</a:t>
            </a:r>
            <a:r>
              <a:rPr lang="en-US" altLang="ru-RU" sz="1200" b="1" dirty="0">
                <a:solidFill>
                  <a:srgbClr val="333399"/>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8196" name="Rectangle 4"/>
          <p:cNvSpPr>
            <a:spLocks noChangeArrowheads="1"/>
          </p:cNvSpPr>
          <p:nvPr/>
        </p:nvSpPr>
        <p:spPr bwMode="auto">
          <a:xfrm>
            <a:off x="193674" y="972612"/>
            <a:ext cx="2263776"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ДОХОДЫ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поступающие в бюджет денежные средства (налоги юридических и физических лиц, административные платежи и сборы, безвозмездные поступления)</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4221163"/>
            <a:ext cx="2806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Rectangle 6"/>
          <p:cNvSpPr>
            <a:spLocks noChangeArrowheads="1"/>
          </p:cNvSpPr>
          <p:nvPr/>
        </p:nvSpPr>
        <p:spPr bwMode="auto">
          <a:xfrm>
            <a:off x="6884988" y="992468"/>
            <a:ext cx="2730500"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РАСХОДЫ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выплачиваемые из бюджета денежные средства (содержание муниципальных бюджетных учреждений, капитальный ремонт, ремонты и содержание объектов муниципальной собственности муниципального образования Чукотский муниципальный район и другие)</a:t>
            </a:r>
          </a:p>
        </p:txBody>
      </p:sp>
      <p:sp>
        <p:nvSpPr>
          <p:cNvPr id="8199" name="Line 7"/>
          <p:cNvSpPr>
            <a:spLocks noChangeShapeType="1"/>
          </p:cNvSpPr>
          <p:nvPr/>
        </p:nvSpPr>
        <p:spPr bwMode="auto">
          <a:xfrm flipH="1">
            <a:off x="2924181" y="4941910"/>
            <a:ext cx="547688"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0" name="Line 8"/>
          <p:cNvSpPr>
            <a:spLocks noChangeShapeType="1"/>
          </p:cNvSpPr>
          <p:nvPr/>
        </p:nvSpPr>
        <p:spPr bwMode="auto">
          <a:xfrm>
            <a:off x="6278563" y="4941910"/>
            <a:ext cx="547687"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1" name="Rectangle 9"/>
          <p:cNvSpPr>
            <a:spLocks noChangeArrowheads="1"/>
          </p:cNvSpPr>
          <p:nvPr/>
        </p:nvSpPr>
        <p:spPr bwMode="auto">
          <a:xfrm>
            <a:off x="271464" y="4413967"/>
            <a:ext cx="2497137"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превышение доходов над расходами образует положительный остаток бюджета </a:t>
            </a:r>
          </a:p>
          <a:p>
            <a:pPr algn="ctr" eaLnBrk="1" hangingPunct="1">
              <a:spcBef>
                <a:spcPct val="0"/>
              </a:spcBef>
              <a:buFontTx/>
              <a:buNone/>
            </a:pPr>
            <a:r>
              <a:rPr lang="ru-RU" altLang="ru-RU" sz="1400" b="1" dirty="0">
                <a:solidFill>
                  <a:srgbClr val="FF3300"/>
                </a:solidFill>
                <a:latin typeface="Times New Roman" panose="02020603050405020304" pitchFamily="18" charset="0"/>
              </a:rPr>
              <a:t>ПРОФИЦИТ</a:t>
            </a:r>
          </a:p>
        </p:txBody>
      </p:sp>
      <p:sp>
        <p:nvSpPr>
          <p:cNvPr id="8202" name="Rectangle 10"/>
          <p:cNvSpPr>
            <a:spLocks noChangeArrowheads="1"/>
          </p:cNvSpPr>
          <p:nvPr/>
        </p:nvSpPr>
        <p:spPr bwMode="auto">
          <a:xfrm>
            <a:off x="6746887" y="4389866"/>
            <a:ext cx="257492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если расходная часть бюджета превышает доходную, то бюджет формируется с</a:t>
            </a:r>
          </a:p>
          <a:p>
            <a:pPr algn="ctr" eaLnBrk="1" hangingPunct="1">
              <a:spcBef>
                <a:spcPct val="0"/>
              </a:spcBef>
              <a:buFontTx/>
              <a:buNone/>
            </a:pPr>
            <a:r>
              <a:rPr lang="ru-RU" altLang="ru-RU" sz="1400" b="1" dirty="0">
                <a:solidFill>
                  <a:srgbClr val="FF3300"/>
                </a:solidFill>
                <a:latin typeface="Times New Roman" panose="02020603050405020304" pitchFamily="18" charset="0"/>
              </a:rPr>
              <a:t>ДЕФИЦИТОМ</a:t>
            </a:r>
          </a:p>
        </p:txBody>
      </p:sp>
      <p:sp>
        <p:nvSpPr>
          <p:cNvPr id="8203" name="Rectangle 11"/>
          <p:cNvSpPr>
            <a:spLocks noChangeArrowheads="1"/>
          </p:cNvSpPr>
          <p:nvPr/>
        </p:nvSpPr>
        <p:spPr bwMode="auto">
          <a:xfrm>
            <a:off x="193675" y="6048428"/>
            <a:ext cx="92837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p>
        </p:txBody>
      </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1052513"/>
            <a:ext cx="38719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5" name="Line 13"/>
          <p:cNvSpPr>
            <a:spLocks noChangeShapeType="1"/>
          </p:cNvSpPr>
          <p:nvPr/>
        </p:nvSpPr>
        <p:spPr bwMode="auto">
          <a:xfrm>
            <a:off x="350838" y="7651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fill="hold" nodeType="afterEffect">
                                  <p:stCondLst>
                                    <p:cond delay="0"/>
                                  </p:stCondLst>
                                  <p:iterate type="wd">
                                    <p:tmPct val="40000"/>
                                  </p:iterate>
                                  <p:childTnLst>
                                    <p:set>
                                      <p:cBhvr additive="repl">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100000">
                                          <p:val>
                                            <p:strVal val="#ppt_x"/>
                                          </p:val>
                                        </p:tav>
                                        <p:tav tm="100000">
                                          <p:val>
                                            <p:strVal val="#ppt_x"/>
                                          </p:val>
                                        </p:tav>
                                      </p:tavLst>
                                    </p:anim>
                                    <p:anim calcmode="lin" valueType="num">
                                      <p:cBhvr>
                                        <p:cTn id="8" dur="500" fill="hold"/>
                                        <p:tgtEl>
                                          <p:spTgt spid="8194"/>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1100"/>
                            </p:stCondLst>
                            <p:childTnLst>
                              <p:par>
                                <p:cTn id="10" presetID="14" presetClass="entr" presetSubtype="10" fill="hold" nodeType="afterEffect">
                                  <p:stCondLst>
                                    <p:cond delay="0"/>
                                  </p:stCondLst>
                                  <p:childTnLst>
                                    <p:set>
                                      <p:cBhvr additive="repl">
                                        <p:cTn id="11" dur="1" fill="hold">
                                          <p:stCondLst>
                                            <p:cond delay="0"/>
                                          </p:stCondLst>
                                        </p:cTn>
                                        <p:tgtEl>
                                          <p:spTgt spid="8205"/>
                                        </p:tgtEl>
                                        <p:attrNameLst>
                                          <p:attrName>style.visibility</p:attrName>
                                        </p:attrNameLst>
                                      </p:cBhvr>
                                      <p:to>
                                        <p:strVal val="visible"/>
                                      </p:to>
                                    </p:set>
                                    <p:animEffect transition="in" filter="randombar(horizontal)">
                                      <p:cBhvr additive="repl">
                                        <p:cTn id="12" dur="500"/>
                                        <p:tgtEl>
                                          <p:spTgt spid="8205"/>
                                        </p:tgtEl>
                                      </p:cBhvr>
                                    </p:animEffect>
                                  </p:childTnLst>
                                </p:cTn>
                              </p:par>
                            </p:childTnLst>
                          </p:cTn>
                        </p:par>
                        <p:par>
                          <p:cTn id="13" fill="hold" nodeType="afterGroup">
                            <p:stCondLst>
                              <p:cond delay="1600"/>
                            </p:stCondLst>
                            <p:childTnLst>
                              <p:par>
                                <p:cTn id="14" presetID="20" presetClass="entr" fill="hold" nodeType="afterEffect">
                                  <p:stCondLst>
                                    <p:cond delay="0"/>
                                  </p:stCondLst>
                                  <p:childTnLst>
                                    <p:set>
                                      <p:cBhvr additive="repl">
                                        <p:cTn id="15" dur="1" fill="hold">
                                          <p:stCondLst>
                                            <p:cond delay="0"/>
                                          </p:stCondLst>
                                        </p:cTn>
                                        <p:tgtEl>
                                          <p:spTgt spid="8204"/>
                                        </p:tgtEl>
                                        <p:attrNameLst>
                                          <p:attrName>style.visibility</p:attrName>
                                        </p:attrNameLst>
                                      </p:cBhvr>
                                      <p:to>
                                        <p:strVal val="visible"/>
                                      </p:to>
                                    </p:set>
                                    <p:animEffect transition="in" filter="wedge">
                                      <p:cBhvr additive="repl">
                                        <p:cTn id="16" dur="2000"/>
                                        <p:tgtEl>
                                          <p:spTgt spid="8204"/>
                                        </p:tgtEl>
                                      </p:cBhvr>
                                    </p:animEffect>
                                  </p:childTnLst>
                                </p:cTn>
                              </p:par>
                            </p:childTnLst>
                          </p:cTn>
                        </p:par>
                        <p:par>
                          <p:cTn id="17" fill="hold" nodeType="afterGroup">
                            <p:stCondLst>
                              <p:cond delay="3600"/>
                            </p:stCondLst>
                            <p:childTnLst>
                              <p:par>
                                <p:cTn id="18" presetID="40" presetClass="entr" fill="hold" nodeType="afterEffect">
                                  <p:stCondLst>
                                    <p:cond delay="0"/>
                                  </p:stCondLst>
                                  <p:iterate type="lt">
                                    <p:tmPct val="10000"/>
                                  </p:iterate>
                                  <p:childTnLst>
                                    <p:set>
                                      <p:cBhvr additive="repl">
                                        <p:cTn id="19" dur="1" fill="hold">
                                          <p:stCondLst>
                                            <p:cond delay="0"/>
                                          </p:stCondLst>
                                        </p:cTn>
                                        <p:tgtEl>
                                          <p:spTgt spid="8195"/>
                                        </p:tgtEl>
                                        <p:attrNameLst>
                                          <p:attrName>style.visibility</p:attrName>
                                        </p:attrNameLst>
                                      </p:cBhvr>
                                      <p:to>
                                        <p:strVal val="visible"/>
                                      </p:to>
                                    </p:set>
                                    <p:animEffect transition="in" filter="fade">
                                      <p:cBhvr additive="repl">
                                        <p:cTn id="20" dur="1000"/>
                                        <p:tgtEl>
                                          <p:spTgt spid="8195"/>
                                        </p:tgtEl>
                                      </p:cBhvr>
                                    </p:animEffect>
                                    <p:anim calcmode="lin" valueType="num">
                                      <p:cBhvr additive="repl">
                                        <p:cTn id="21" dur="1000" fill="hold"/>
                                        <p:tgtEl>
                                          <p:spTgt spid="8195"/>
                                        </p:tgtEl>
                                        <p:attrNameLst>
                                          <p:attrName>ppt_x</p:attrName>
                                        </p:attrNameLst>
                                      </p:cBhvr>
                                      <p:tavLst>
                                        <p:tav tm="100000">
                                          <p:val>
                                            <p:strVal val="#ppt_x-.1"/>
                                          </p:val>
                                        </p:tav>
                                        <p:tav tm="100000">
                                          <p:val>
                                            <p:strVal val="#ppt_x"/>
                                          </p:val>
                                        </p:tav>
                                      </p:tavLst>
                                    </p:anim>
                                    <p:anim calcmode="lin" valueType="num">
                                      <p:cBhvr additive="repl">
                                        <p:cTn id="22" dur="1000" fill="hold"/>
                                        <p:tgtEl>
                                          <p:spTgt spid="8195"/>
                                        </p:tgtEl>
                                        <p:attrNameLst>
                                          <p:attrName>ppt_y</p:attrName>
                                        </p:attrNameLst>
                                      </p:cBhvr>
                                      <p:tavLst>
                                        <p:tav tm="100000">
                                          <p:val>
                                            <p:strVal val="#ppt_y"/>
                                          </p:val>
                                        </p:tav>
                                        <p:tav tm="100000">
                                          <p:val>
                                            <p:strVal val="#ppt_y"/>
                                          </p:val>
                                        </p:tav>
                                      </p:tavLst>
                                    </p:anim>
                                  </p:childTnLst>
                                </p:cTn>
                              </p:par>
                            </p:childTnLst>
                          </p:cTn>
                        </p:par>
                        <p:par>
                          <p:cTn id="23" fill="hold" nodeType="afterGroup">
                            <p:stCondLst>
                              <p:cond delay="23900"/>
                            </p:stCondLst>
                            <p:childTnLst>
                              <p:par>
                                <p:cTn id="24" presetID="40" presetClass="entr" fill="hold" nodeType="afterEffect">
                                  <p:stCondLst>
                                    <p:cond delay="0"/>
                                  </p:stCondLst>
                                  <p:iterate type="lt">
                                    <p:tmPct val="10000"/>
                                  </p:iterate>
                                  <p:childTnLst>
                                    <p:set>
                                      <p:cBhvr additive="repl">
                                        <p:cTn id="25" dur="1" fill="hold">
                                          <p:stCondLst>
                                            <p:cond delay="0"/>
                                          </p:stCondLst>
                                        </p:cTn>
                                        <p:tgtEl>
                                          <p:spTgt spid="8196"/>
                                        </p:tgtEl>
                                        <p:attrNameLst>
                                          <p:attrName>style.visibility</p:attrName>
                                        </p:attrNameLst>
                                      </p:cBhvr>
                                      <p:to>
                                        <p:strVal val="visible"/>
                                      </p:to>
                                    </p:set>
                                    <p:animEffect transition="in" filter="fade">
                                      <p:cBhvr additive="repl">
                                        <p:cTn id="26" dur="1000"/>
                                        <p:tgtEl>
                                          <p:spTgt spid="8196"/>
                                        </p:tgtEl>
                                      </p:cBhvr>
                                    </p:animEffect>
                                    <p:anim calcmode="lin" valueType="num">
                                      <p:cBhvr additive="repl">
                                        <p:cTn id="27" dur="1000" fill="hold"/>
                                        <p:tgtEl>
                                          <p:spTgt spid="8196"/>
                                        </p:tgtEl>
                                        <p:attrNameLst>
                                          <p:attrName>ppt_x</p:attrName>
                                        </p:attrNameLst>
                                      </p:cBhvr>
                                      <p:tavLst>
                                        <p:tav tm="100000">
                                          <p:val>
                                            <p:strVal val="#ppt_x-.1"/>
                                          </p:val>
                                        </p:tav>
                                        <p:tav tm="100000">
                                          <p:val>
                                            <p:strVal val="#ppt_x"/>
                                          </p:val>
                                        </p:tav>
                                      </p:tavLst>
                                    </p:anim>
                                    <p:anim calcmode="lin" valueType="num">
                                      <p:cBhvr additive="repl">
                                        <p:cTn id="28" dur="1000" fill="hold"/>
                                        <p:tgtEl>
                                          <p:spTgt spid="8196"/>
                                        </p:tgtEl>
                                        <p:attrNameLst>
                                          <p:attrName>ppt_y</p:attrName>
                                        </p:attrNameLst>
                                      </p:cBhvr>
                                      <p:tavLst>
                                        <p:tav tm="100000">
                                          <p:val>
                                            <p:strVal val="#ppt_y"/>
                                          </p:val>
                                        </p:tav>
                                        <p:tav tm="100000">
                                          <p:val>
                                            <p:strVal val="#ppt_y"/>
                                          </p:val>
                                        </p:tav>
                                      </p:tavLst>
                                    </p:anim>
                                  </p:childTnLst>
                                </p:cTn>
                              </p:par>
                            </p:childTnLst>
                          </p:cTn>
                        </p:par>
                        <p:par>
                          <p:cTn id="29" fill="hold" nodeType="afterGroup">
                            <p:stCondLst>
                              <p:cond delay="37900"/>
                            </p:stCondLst>
                            <p:childTnLst>
                              <p:par>
                                <p:cTn id="30" presetID="40" presetClass="entr" fill="hold" nodeType="afterEffect">
                                  <p:stCondLst>
                                    <p:cond delay="0"/>
                                  </p:stCondLst>
                                  <p:iterate type="lt">
                                    <p:tmPct val="10000"/>
                                  </p:iterate>
                                  <p:childTnLst>
                                    <p:set>
                                      <p:cBhvr additive="repl">
                                        <p:cTn id="31" dur="1" fill="hold">
                                          <p:stCondLst>
                                            <p:cond delay="0"/>
                                          </p:stCondLst>
                                        </p:cTn>
                                        <p:tgtEl>
                                          <p:spTgt spid="8198"/>
                                        </p:tgtEl>
                                        <p:attrNameLst>
                                          <p:attrName>style.visibility</p:attrName>
                                        </p:attrNameLst>
                                      </p:cBhvr>
                                      <p:to>
                                        <p:strVal val="visible"/>
                                      </p:to>
                                    </p:set>
                                    <p:animEffect transition="in" filter="fade">
                                      <p:cBhvr additive="repl">
                                        <p:cTn id="32" dur="1000"/>
                                        <p:tgtEl>
                                          <p:spTgt spid="8198"/>
                                        </p:tgtEl>
                                      </p:cBhvr>
                                    </p:animEffect>
                                    <p:anim calcmode="lin" valueType="num">
                                      <p:cBhvr additive="repl">
                                        <p:cTn id="33" dur="1000" fill="hold"/>
                                        <p:tgtEl>
                                          <p:spTgt spid="8198"/>
                                        </p:tgtEl>
                                        <p:attrNameLst>
                                          <p:attrName>ppt_x</p:attrName>
                                        </p:attrNameLst>
                                      </p:cBhvr>
                                      <p:tavLst>
                                        <p:tav tm="100000">
                                          <p:val>
                                            <p:strVal val="#ppt_x-.1"/>
                                          </p:val>
                                        </p:tav>
                                        <p:tav tm="100000">
                                          <p:val>
                                            <p:strVal val="#ppt_x"/>
                                          </p:val>
                                        </p:tav>
                                      </p:tavLst>
                                    </p:anim>
                                    <p:anim calcmode="lin" valueType="num">
                                      <p:cBhvr additive="repl">
                                        <p:cTn id="34" dur="1000" fill="hold"/>
                                        <p:tgtEl>
                                          <p:spTgt spid="8198"/>
                                        </p:tgtEl>
                                        <p:attrNameLst>
                                          <p:attrName>ppt_y</p:attrName>
                                        </p:attrNameLst>
                                      </p:cBhvr>
                                      <p:tavLst>
                                        <p:tav tm="100000">
                                          <p:val>
                                            <p:strVal val="#ppt_y"/>
                                          </p:val>
                                        </p:tav>
                                        <p:tav tm="100000">
                                          <p:val>
                                            <p:strVal val="#ppt_y"/>
                                          </p:val>
                                        </p:tav>
                                      </p:tavLst>
                                    </p:anim>
                                  </p:childTnLst>
                                </p:cTn>
                              </p:par>
                            </p:childTnLst>
                          </p:cTn>
                        </p:par>
                        <p:par>
                          <p:cTn id="35" fill="hold" nodeType="afterGroup">
                            <p:stCondLst>
                              <p:cond delay="61000"/>
                            </p:stCondLst>
                            <p:childTnLst>
                              <p:par>
                                <p:cTn id="36" presetID="5" presetClass="entr" presetSubtype="10" fill="hold" nodeType="afterEffect">
                                  <p:stCondLst>
                                    <p:cond delay="0"/>
                                  </p:stCondLst>
                                  <p:childTnLst>
                                    <p:set>
                                      <p:cBhvr additive="repl">
                                        <p:cTn id="37" dur="1" fill="hold">
                                          <p:stCondLst>
                                            <p:cond delay="0"/>
                                          </p:stCondLst>
                                        </p:cTn>
                                        <p:tgtEl>
                                          <p:spTgt spid="8197"/>
                                        </p:tgtEl>
                                        <p:attrNameLst>
                                          <p:attrName>style.visibility</p:attrName>
                                        </p:attrNameLst>
                                      </p:cBhvr>
                                      <p:to>
                                        <p:strVal val="visible"/>
                                      </p:to>
                                    </p:set>
                                    <p:animEffect transition="in" filter="checkerboard(across)">
                                      <p:cBhvr additive="repl">
                                        <p:cTn id="38" dur="500"/>
                                        <p:tgtEl>
                                          <p:spTgt spid="8197"/>
                                        </p:tgtEl>
                                      </p:cBhvr>
                                    </p:animEffect>
                                  </p:childTnLst>
                                </p:cTn>
                              </p:par>
                            </p:childTnLst>
                          </p:cTn>
                        </p:par>
                        <p:par>
                          <p:cTn id="39" fill="hold" nodeType="afterGroup">
                            <p:stCondLst>
                              <p:cond delay="61500"/>
                            </p:stCondLst>
                            <p:childTnLst>
                              <p:par>
                                <p:cTn id="40" presetID="25" presetClass="entr" fill="hold" nodeType="afterEffect">
                                  <p:stCondLst>
                                    <p:cond delay="0"/>
                                  </p:stCondLst>
                                  <p:childTnLst>
                                    <p:set>
                                      <p:cBhvr additive="repl">
                                        <p:cTn id="41" dur="1" fill="hold">
                                          <p:stCondLst>
                                            <p:cond delay="0"/>
                                          </p:stCondLst>
                                        </p:cTn>
                                        <p:tgtEl>
                                          <p:spTgt spid="8199"/>
                                        </p:tgtEl>
                                        <p:attrNameLst>
                                          <p:attrName>style.visibility</p:attrName>
                                        </p:attrNameLst>
                                      </p:cBhvr>
                                      <p:to>
                                        <p:strVal val="visible"/>
                                      </p:to>
                                    </p:set>
                                    <p:anim calcmode="lin" valueType="num">
                                      <p:cBhvr additive="repl">
                                        <p:cTn id="42" dur="500" decel="50000" fill="hold">
                                          <p:stCondLst>
                                            <p:cond delay="0"/>
                                          </p:stCondLst>
                                        </p:cTn>
                                        <p:tgtEl>
                                          <p:spTgt spid="8199"/>
                                        </p:tgtEl>
                                        <p:attrNameLst>
                                          <p:attrName>r</p:attrName>
                                        </p:attrNameLst>
                                      </p:cBhvr>
                                      <p:tavLst>
                                        <p:tav tm="100000">
                                          <p:val>
                                            <p:strVal val="-90"/>
                                          </p:val>
                                        </p:tav>
                                        <p:tav tm="100000">
                                          <p:val>
                                            <p:strVal val="0"/>
                                          </p:val>
                                        </p:tav>
                                      </p:tavLst>
                                    </p:anim>
                                    <p:anim calcmode="lin" valueType="num">
                                      <p:cBhvr additive="repl">
                                        <p:cTn id="43" dur="500" decel="50000" fill="hold">
                                          <p:stCondLst>
                                            <p:cond delay="0"/>
                                          </p:stCondLst>
                                        </p:cTn>
                                        <p:tgtEl>
                                          <p:spTgt spid="8199"/>
                                        </p:tgtEl>
                                        <p:attrNameLst>
                                          <p:attrName>ppt_w</p:attrName>
                                        </p:attrNameLst>
                                      </p:cBhvr>
                                      <p:tavLst>
                                        <p:tav tm="100000">
                                          <p:val>
                                            <p:strVal val="#ppt_w"/>
                                          </p:val>
                                        </p:tav>
                                        <p:tav tm="100000">
                                          <p:val>
                                            <p:strVal val="#ppt_w*.05"/>
                                          </p:val>
                                        </p:tav>
                                      </p:tavLst>
                                    </p:anim>
                                    <p:anim calcmode="lin" valueType="num">
                                      <p:cBhvr additive="repl">
                                        <p:cTn id="44" dur="500" accel="50000" fill="hold">
                                          <p:stCondLst>
                                            <p:cond delay="0"/>
                                          </p:stCondLst>
                                        </p:cTn>
                                        <p:tgtEl>
                                          <p:spTgt spid="8199"/>
                                        </p:tgtEl>
                                        <p:attrNameLst>
                                          <p:attrName>ppt_w</p:attrName>
                                        </p:attrNameLst>
                                      </p:cBhvr>
                                      <p:tavLst>
                                        <p:tav tm="100000">
                                          <p:val>
                                            <p:strVal val="#ppt_w*.05"/>
                                          </p:val>
                                        </p:tav>
                                        <p:tav tm="100000">
                                          <p:val>
                                            <p:strVal val="#ppt_w"/>
                                          </p:val>
                                        </p:tav>
                                      </p:tavLst>
                                    </p:anim>
                                    <p:anim calcmode="lin" valueType="num">
                                      <p:cBhvr additive="repl">
                                        <p:cTn id="45" dur="1000" fill="hold"/>
                                        <p:tgtEl>
                                          <p:spTgt spid="8199"/>
                                        </p:tgtEl>
                                        <p:attrNameLst>
                                          <p:attrName>ppt_h</p:attrName>
                                        </p:attrNameLst>
                                      </p:cBhvr>
                                      <p:tavLst>
                                        <p:tav tm="100000">
                                          <p:val>
                                            <p:strVal val="#ppt_h"/>
                                          </p:val>
                                        </p:tav>
                                        <p:tav tm="100000">
                                          <p:val>
                                            <p:strVal val="#ppt_h"/>
                                          </p:val>
                                        </p:tav>
                                      </p:tavLst>
                                    </p:anim>
                                    <p:anim calcmode="lin" valueType="num">
                                      <p:cBhvr additive="repl">
                                        <p:cTn id="46" dur="500" decel="50000" fill="hold">
                                          <p:stCondLst>
                                            <p:cond delay="0"/>
                                          </p:stCondLst>
                                        </p:cTn>
                                        <p:tgtEl>
                                          <p:spTgt spid="8199"/>
                                        </p:tgtEl>
                                        <p:attrNameLst>
                                          <p:attrName>ppt_x</p:attrName>
                                        </p:attrNameLst>
                                      </p:cBhvr>
                                      <p:tavLst>
                                        <p:tav tm="100000">
                                          <p:val>
                                            <p:strVal val="#ppt_x+.4"/>
                                          </p:val>
                                        </p:tav>
                                        <p:tav tm="100000">
                                          <p:val>
                                            <p:strVal val="#ppt_x"/>
                                          </p:val>
                                        </p:tav>
                                      </p:tavLst>
                                    </p:anim>
                                    <p:anim calcmode="lin" valueType="num">
                                      <p:cBhvr additive="repl">
                                        <p:cTn id="47" dur="500" decel="50000" fill="hold">
                                          <p:stCondLst>
                                            <p:cond delay="0"/>
                                          </p:stCondLst>
                                        </p:cTn>
                                        <p:tgtEl>
                                          <p:spTgt spid="8199"/>
                                        </p:tgtEl>
                                        <p:attrNameLst>
                                          <p:attrName>ppt_y</p:attrName>
                                        </p:attrNameLst>
                                      </p:cBhvr>
                                      <p:tavLst>
                                        <p:tav tm="100000">
                                          <p:val>
                                            <p:strVal val="#ppt_y-.2"/>
                                          </p:val>
                                        </p:tav>
                                        <p:tav tm="100000">
                                          <p:val>
                                            <p:strVal val="#ppt_y+.1"/>
                                          </p:val>
                                        </p:tav>
                                      </p:tavLst>
                                    </p:anim>
                                    <p:anim calcmode="lin" valueType="num">
                                      <p:cBhvr additive="repl">
                                        <p:cTn id="48" dur="500" accel="50000" fill="hold">
                                          <p:stCondLst>
                                            <p:cond delay="0"/>
                                          </p:stCondLst>
                                        </p:cTn>
                                        <p:tgtEl>
                                          <p:spTgt spid="8199"/>
                                        </p:tgtEl>
                                        <p:attrNameLst>
                                          <p:attrName>ppt_y</p:attrName>
                                        </p:attrNameLst>
                                      </p:cBhvr>
                                      <p:tavLst>
                                        <p:tav tm="100000">
                                          <p:val>
                                            <p:strVal val="#ppt_y+.1"/>
                                          </p:val>
                                        </p:tav>
                                        <p:tav tm="100000">
                                          <p:val>
                                            <p:strVal val="#ppt_y"/>
                                          </p:val>
                                        </p:tav>
                                      </p:tavLst>
                                    </p:anim>
                                    <p:animEffect transition="in" filter="fade">
                                      <p:cBhvr additive="repl">
                                        <p:cTn id="49" dur="1000" decel="50000">
                                          <p:stCondLst>
                                            <p:cond delay="0"/>
                                          </p:stCondLst>
                                        </p:cTn>
                                        <p:tgtEl>
                                          <p:spTgt spid="8199"/>
                                        </p:tgtEl>
                                      </p:cBhvr>
                                    </p:animEffect>
                                  </p:childTnLst>
                                </p:cTn>
                              </p:par>
                            </p:childTnLst>
                          </p:cTn>
                        </p:par>
                        <p:par>
                          <p:cTn id="50" fill="hold" nodeType="afterGroup">
                            <p:stCondLst>
                              <p:cond delay="62500"/>
                            </p:stCondLst>
                            <p:childTnLst>
                              <p:par>
                                <p:cTn id="51" presetID="40" presetClass="entr" fill="hold" nodeType="afterEffect">
                                  <p:stCondLst>
                                    <p:cond delay="0"/>
                                  </p:stCondLst>
                                  <p:iterate type="lt">
                                    <p:tmPct val="10000"/>
                                  </p:iterate>
                                  <p:childTnLst>
                                    <p:set>
                                      <p:cBhvr additive="repl">
                                        <p:cTn id="52" dur="1" fill="hold">
                                          <p:stCondLst>
                                            <p:cond delay="0"/>
                                          </p:stCondLst>
                                        </p:cTn>
                                        <p:tgtEl>
                                          <p:spTgt spid="8201"/>
                                        </p:tgtEl>
                                        <p:attrNameLst>
                                          <p:attrName>style.visibility</p:attrName>
                                        </p:attrNameLst>
                                      </p:cBhvr>
                                      <p:to>
                                        <p:strVal val="visible"/>
                                      </p:to>
                                    </p:set>
                                    <p:animEffect transition="in" filter="fade">
                                      <p:cBhvr additive="repl">
                                        <p:cTn id="53" dur="1000"/>
                                        <p:tgtEl>
                                          <p:spTgt spid="8201"/>
                                        </p:tgtEl>
                                      </p:cBhvr>
                                    </p:animEffect>
                                    <p:anim calcmode="lin" valueType="num">
                                      <p:cBhvr additive="repl">
                                        <p:cTn id="54" dur="1000" fill="hold"/>
                                        <p:tgtEl>
                                          <p:spTgt spid="8201"/>
                                        </p:tgtEl>
                                        <p:attrNameLst>
                                          <p:attrName>ppt_x</p:attrName>
                                        </p:attrNameLst>
                                      </p:cBhvr>
                                      <p:tavLst>
                                        <p:tav tm="100000">
                                          <p:val>
                                            <p:strVal val="#ppt_x-.1"/>
                                          </p:val>
                                        </p:tav>
                                        <p:tav tm="100000">
                                          <p:val>
                                            <p:strVal val="#ppt_x"/>
                                          </p:val>
                                        </p:tav>
                                      </p:tavLst>
                                    </p:anim>
                                    <p:anim calcmode="lin" valueType="num">
                                      <p:cBhvr additive="repl">
                                        <p:cTn id="55" dur="1000" fill="hold"/>
                                        <p:tgtEl>
                                          <p:spTgt spid="8201"/>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70600"/>
                            </p:stCondLst>
                            <p:childTnLst>
                              <p:par>
                                <p:cTn id="57" presetID="25" presetClass="entr" fill="hold" nodeType="afterEffect">
                                  <p:stCondLst>
                                    <p:cond delay="0"/>
                                  </p:stCondLst>
                                  <p:childTnLst>
                                    <p:set>
                                      <p:cBhvr additive="repl">
                                        <p:cTn id="58" dur="1" fill="hold">
                                          <p:stCondLst>
                                            <p:cond delay="0"/>
                                          </p:stCondLst>
                                        </p:cTn>
                                        <p:tgtEl>
                                          <p:spTgt spid="8200"/>
                                        </p:tgtEl>
                                        <p:attrNameLst>
                                          <p:attrName>style.visibility</p:attrName>
                                        </p:attrNameLst>
                                      </p:cBhvr>
                                      <p:to>
                                        <p:strVal val="visible"/>
                                      </p:to>
                                    </p:set>
                                    <p:anim calcmode="lin" valueType="num">
                                      <p:cBhvr additive="repl">
                                        <p:cTn id="59" dur="500" decel="50000" fill="hold">
                                          <p:stCondLst>
                                            <p:cond delay="0"/>
                                          </p:stCondLst>
                                        </p:cTn>
                                        <p:tgtEl>
                                          <p:spTgt spid="8200"/>
                                        </p:tgtEl>
                                        <p:attrNameLst>
                                          <p:attrName>r</p:attrName>
                                        </p:attrNameLst>
                                      </p:cBhvr>
                                      <p:tavLst>
                                        <p:tav tm="100000">
                                          <p:val>
                                            <p:strVal val="-90"/>
                                          </p:val>
                                        </p:tav>
                                        <p:tav tm="100000">
                                          <p:val>
                                            <p:strVal val="0"/>
                                          </p:val>
                                        </p:tav>
                                      </p:tavLst>
                                    </p:anim>
                                    <p:anim calcmode="lin" valueType="num">
                                      <p:cBhvr additive="repl">
                                        <p:cTn id="60" dur="500" decel="50000" fill="hold">
                                          <p:stCondLst>
                                            <p:cond delay="0"/>
                                          </p:stCondLst>
                                        </p:cTn>
                                        <p:tgtEl>
                                          <p:spTgt spid="8200"/>
                                        </p:tgtEl>
                                        <p:attrNameLst>
                                          <p:attrName>ppt_w</p:attrName>
                                        </p:attrNameLst>
                                      </p:cBhvr>
                                      <p:tavLst>
                                        <p:tav tm="100000">
                                          <p:val>
                                            <p:strVal val="#ppt_w"/>
                                          </p:val>
                                        </p:tav>
                                        <p:tav tm="100000">
                                          <p:val>
                                            <p:strVal val="#ppt_w*.05"/>
                                          </p:val>
                                        </p:tav>
                                      </p:tavLst>
                                    </p:anim>
                                    <p:anim calcmode="lin" valueType="num">
                                      <p:cBhvr additive="repl">
                                        <p:cTn id="61" dur="500" accel="50000" fill="hold">
                                          <p:stCondLst>
                                            <p:cond delay="0"/>
                                          </p:stCondLst>
                                        </p:cTn>
                                        <p:tgtEl>
                                          <p:spTgt spid="8200"/>
                                        </p:tgtEl>
                                        <p:attrNameLst>
                                          <p:attrName>ppt_w</p:attrName>
                                        </p:attrNameLst>
                                      </p:cBhvr>
                                      <p:tavLst>
                                        <p:tav tm="100000">
                                          <p:val>
                                            <p:strVal val="#ppt_w*.05"/>
                                          </p:val>
                                        </p:tav>
                                        <p:tav tm="100000">
                                          <p:val>
                                            <p:strVal val="#ppt_w"/>
                                          </p:val>
                                        </p:tav>
                                      </p:tavLst>
                                    </p:anim>
                                    <p:anim calcmode="lin" valueType="num">
                                      <p:cBhvr additive="repl">
                                        <p:cTn id="62" dur="1000" fill="hold"/>
                                        <p:tgtEl>
                                          <p:spTgt spid="8200"/>
                                        </p:tgtEl>
                                        <p:attrNameLst>
                                          <p:attrName>ppt_h</p:attrName>
                                        </p:attrNameLst>
                                      </p:cBhvr>
                                      <p:tavLst>
                                        <p:tav tm="100000">
                                          <p:val>
                                            <p:strVal val="#ppt_h"/>
                                          </p:val>
                                        </p:tav>
                                        <p:tav tm="100000">
                                          <p:val>
                                            <p:strVal val="#ppt_h"/>
                                          </p:val>
                                        </p:tav>
                                      </p:tavLst>
                                    </p:anim>
                                    <p:anim calcmode="lin" valueType="num">
                                      <p:cBhvr additive="repl">
                                        <p:cTn id="63" dur="500" decel="50000" fill="hold">
                                          <p:stCondLst>
                                            <p:cond delay="0"/>
                                          </p:stCondLst>
                                        </p:cTn>
                                        <p:tgtEl>
                                          <p:spTgt spid="8200"/>
                                        </p:tgtEl>
                                        <p:attrNameLst>
                                          <p:attrName>ppt_x</p:attrName>
                                        </p:attrNameLst>
                                      </p:cBhvr>
                                      <p:tavLst>
                                        <p:tav tm="100000">
                                          <p:val>
                                            <p:strVal val="#ppt_x+.4"/>
                                          </p:val>
                                        </p:tav>
                                        <p:tav tm="100000">
                                          <p:val>
                                            <p:strVal val="#ppt_x"/>
                                          </p:val>
                                        </p:tav>
                                      </p:tavLst>
                                    </p:anim>
                                    <p:anim calcmode="lin" valueType="num">
                                      <p:cBhvr additive="repl">
                                        <p:cTn id="64" dur="500" decel="50000" fill="hold">
                                          <p:stCondLst>
                                            <p:cond delay="0"/>
                                          </p:stCondLst>
                                        </p:cTn>
                                        <p:tgtEl>
                                          <p:spTgt spid="8200"/>
                                        </p:tgtEl>
                                        <p:attrNameLst>
                                          <p:attrName>ppt_y</p:attrName>
                                        </p:attrNameLst>
                                      </p:cBhvr>
                                      <p:tavLst>
                                        <p:tav tm="100000">
                                          <p:val>
                                            <p:strVal val="#ppt_y-.2"/>
                                          </p:val>
                                        </p:tav>
                                        <p:tav tm="100000">
                                          <p:val>
                                            <p:strVal val="#ppt_y+.1"/>
                                          </p:val>
                                        </p:tav>
                                      </p:tavLst>
                                    </p:anim>
                                    <p:anim calcmode="lin" valueType="num">
                                      <p:cBhvr additive="repl">
                                        <p:cTn id="65" dur="500" accel="50000" fill="hold">
                                          <p:stCondLst>
                                            <p:cond delay="0"/>
                                          </p:stCondLst>
                                        </p:cTn>
                                        <p:tgtEl>
                                          <p:spTgt spid="8200"/>
                                        </p:tgtEl>
                                        <p:attrNameLst>
                                          <p:attrName>ppt_y</p:attrName>
                                        </p:attrNameLst>
                                      </p:cBhvr>
                                      <p:tavLst>
                                        <p:tav tm="100000">
                                          <p:val>
                                            <p:strVal val="#ppt_y+.1"/>
                                          </p:val>
                                        </p:tav>
                                        <p:tav tm="100000">
                                          <p:val>
                                            <p:strVal val="#ppt_y"/>
                                          </p:val>
                                        </p:tav>
                                      </p:tavLst>
                                    </p:anim>
                                    <p:animEffect transition="in" filter="fade">
                                      <p:cBhvr additive="repl">
                                        <p:cTn id="66" dur="1000" decel="50000">
                                          <p:stCondLst>
                                            <p:cond delay="0"/>
                                          </p:stCondLst>
                                        </p:cTn>
                                        <p:tgtEl>
                                          <p:spTgt spid="8200"/>
                                        </p:tgtEl>
                                      </p:cBhvr>
                                    </p:animEffect>
                                  </p:childTnLst>
                                </p:cTn>
                              </p:par>
                            </p:childTnLst>
                          </p:cTn>
                        </p:par>
                        <p:par>
                          <p:cTn id="67" fill="hold" nodeType="afterGroup">
                            <p:stCondLst>
                              <p:cond delay="71600"/>
                            </p:stCondLst>
                            <p:childTnLst>
                              <p:par>
                                <p:cTn id="68" presetID="40" presetClass="entr" fill="hold" nodeType="afterEffect">
                                  <p:stCondLst>
                                    <p:cond delay="0"/>
                                  </p:stCondLst>
                                  <p:iterate type="lt">
                                    <p:tmPct val="10000"/>
                                  </p:iterate>
                                  <p:childTnLst>
                                    <p:set>
                                      <p:cBhvr additive="repl">
                                        <p:cTn id="69" dur="1" fill="hold">
                                          <p:stCondLst>
                                            <p:cond delay="0"/>
                                          </p:stCondLst>
                                        </p:cTn>
                                        <p:tgtEl>
                                          <p:spTgt spid="8202"/>
                                        </p:tgtEl>
                                        <p:attrNameLst>
                                          <p:attrName>style.visibility</p:attrName>
                                        </p:attrNameLst>
                                      </p:cBhvr>
                                      <p:to>
                                        <p:strVal val="visible"/>
                                      </p:to>
                                    </p:set>
                                    <p:animEffect transition="in" filter="fade">
                                      <p:cBhvr additive="repl">
                                        <p:cTn id="70" dur="1000"/>
                                        <p:tgtEl>
                                          <p:spTgt spid="8202"/>
                                        </p:tgtEl>
                                      </p:cBhvr>
                                    </p:animEffect>
                                    <p:anim calcmode="lin" valueType="num">
                                      <p:cBhvr additive="repl">
                                        <p:cTn id="71" dur="1000" fill="hold"/>
                                        <p:tgtEl>
                                          <p:spTgt spid="8202"/>
                                        </p:tgtEl>
                                        <p:attrNameLst>
                                          <p:attrName>ppt_x</p:attrName>
                                        </p:attrNameLst>
                                      </p:cBhvr>
                                      <p:tavLst>
                                        <p:tav tm="100000">
                                          <p:val>
                                            <p:strVal val="#ppt_x-.1"/>
                                          </p:val>
                                        </p:tav>
                                        <p:tav tm="100000">
                                          <p:val>
                                            <p:strVal val="#ppt_x"/>
                                          </p:val>
                                        </p:tav>
                                      </p:tavLst>
                                    </p:anim>
                                    <p:anim calcmode="lin" valueType="num">
                                      <p:cBhvr additive="repl">
                                        <p:cTn id="72" dur="1000" fill="hold"/>
                                        <p:tgtEl>
                                          <p:spTgt spid="8202"/>
                                        </p:tgtEl>
                                        <p:attrNameLst>
                                          <p:attrName>ppt_y</p:attrName>
                                        </p:attrNameLst>
                                      </p:cBhvr>
                                      <p:tavLst>
                                        <p:tav tm="100000">
                                          <p:val>
                                            <p:strVal val="#ppt_y"/>
                                          </p:val>
                                        </p:tav>
                                        <p:tav tm="100000">
                                          <p:val>
                                            <p:strVal val="#ppt_y"/>
                                          </p:val>
                                        </p:tav>
                                      </p:tavLst>
                                    </p:anim>
                                  </p:childTnLst>
                                </p:cTn>
                              </p:par>
                            </p:childTnLst>
                          </p:cTn>
                        </p:par>
                        <p:par>
                          <p:cTn id="73" fill="hold" nodeType="afterGroup">
                            <p:stCondLst>
                              <p:cond delay="79700"/>
                            </p:stCondLst>
                            <p:childTnLst>
                              <p:par>
                                <p:cTn id="74" presetID="7" presetClass="entr" presetSubtype="4" fill="hold" nodeType="afterEffect">
                                  <p:stCondLst>
                                    <p:cond delay="0"/>
                                  </p:stCondLst>
                                  <p:childTnLst>
                                    <p:set>
                                      <p:cBhvr additive="repl">
                                        <p:cTn id="75" dur="1" fill="hold">
                                          <p:stCondLst>
                                            <p:cond delay="0"/>
                                          </p:stCondLst>
                                        </p:cTn>
                                        <p:tgtEl>
                                          <p:spTgt spid="8203"/>
                                        </p:tgtEl>
                                        <p:attrNameLst>
                                          <p:attrName>style.visibility</p:attrName>
                                        </p:attrNameLst>
                                      </p:cBhvr>
                                      <p:to>
                                        <p:strVal val="visible"/>
                                      </p:to>
                                    </p:set>
                                    <p:anim calcmode="lin" valueType="num">
                                      <p:cBhvr>
                                        <p:cTn id="76" dur="1000" fill="hold"/>
                                        <p:tgtEl>
                                          <p:spTgt spid="8203"/>
                                        </p:tgtEl>
                                        <p:attrNameLst>
                                          <p:attrName>ppt_x</p:attrName>
                                        </p:attrNameLst>
                                      </p:cBhvr>
                                      <p:tavLst>
                                        <p:tav tm="100000">
                                          <p:val>
                                            <p:strVal val="#ppt_x"/>
                                          </p:val>
                                        </p:tav>
                                        <p:tav tm="100000">
                                          <p:val>
                                            <p:strVal val="#ppt_x"/>
                                          </p:val>
                                        </p:tav>
                                      </p:tavLst>
                                    </p:anim>
                                    <p:anim calcmode="lin" valueType="num">
                                      <p:cBhvr>
                                        <p:cTn id="77" dur="1000" fill="hold"/>
                                        <p:tgtEl>
                                          <p:spTgt spid="8203"/>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Подзаголовок 2"/>
          <p:cNvSpPr>
            <a:spLocks noGrp="1"/>
          </p:cNvSpPr>
          <p:nvPr>
            <p:ph type="subTitle" idx="1"/>
          </p:nvPr>
        </p:nvSpPr>
        <p:spPr>
          <a:xfrm>
            <a:off x="417514" y="1773239"/>
            <a:ext cx="9144793" cy="4668837"/>
          </a:xfrm>
          <a:noFill/>
        </p:spPr>
        <p:txBody>
          <a:bodyPr>
            <a:normAutofit/>
          </a:bodyPr>
          <a:lstStyle/>
          <a:p>
            <a:pPr algn="just"/>
            <a:r>
              <a:rPr lang="ru-RU" altLang="ru-RU" sz="2400" dirty="0">
                <a:solidFill>
                  <a:schemeClr val="tx1"/>
                </a:solidFill>
                <a:latin typeface="Times New Roman" panose="02020603050405020304" pitchFamily="18" charset="0"/>
                <a:cs typeface="Times New Roman" panose="02020603050405020304" pitchFamily="18" charset="0"/>
              </a:rPr>
              <a:t>    На реализацию принятых муниципальных программ МО Чукотский муниципальный район предусмотрено в </a:t>
            </a:r>
            <a:r>
              <a:rPr lang="ru-RU" altLang="ru-RU" sz="2400" dirty="0" smtClean="0">
                <a:solidFill>
                  <a:schemeClr val="tx1"/>
                </a:solidFill>
                <a:latin typeface="Times New Roman" panose="02020603050405020304" pitchFamily="18" charset="0"/>
                <a:cs typeface="Times New Roman" panose="02020603050405020304" pitchFamily="18" charset="0"/>
              </a:rPr>
              <a:t>2025 </a:t>
            </a:r>
            <a:r>
              <a:rPr lang="ru-RU" altLang="ru-RU" sz="2400" dirty="0">
                <a:solidFill>
                  <a:schemeClr val="tx1"/>
                </a:solidFill>
                <a:latin typeface="Times New Roman" panose="02020603050405020304" pitchFamily="18" charset="0"/>
                <a:cs typeface="Times New Roman" panose="02020603050405020304" pitchFamily="18" charset="0"/>
              </a:rPr>
              <a:t>году </a:t>
            </a:r>
            <a:r>
              <a:rPr lang="ru-RU" altLang="ru-RU" sz="2400" dirty="0" smtClean="0">
                <a:solidFill>
                  <a:schemeClr val="tx1"/>
                </a:solidFill>
                <a:latin typeface="Times New Roman" panose="02020603050405020304" pitchFamily="18" charset="0"/>
                <a:cs typeface="Times New Roman" panose="02020603050405020304" pitchFamily="18" charset="0"/>
              </a:rPr>
              <a:t>2 </a:t>
            </a:r>
            <a:r>
              <a:rPr lang="ru-RU" altLang="ru-RU" sz="2400" dirty="0" smtClean="0">
                <a:solidFill>
                  <a:schemeClr val="tx1"/>
                </a:solidFill>
                <a:latin typeface="Times New Roman" panose="02020603050405020304" pitchFamily="18" charset="0"/>
                <a:cs typeface="Times New Roman" panose="02020603050405020304" pitchFamily="18" charset="0"/>
              </a:rPr>
              <a:t>055 128,8 </a:t>
            </a:r>
            <a:r>
              <a:rPr lang="ru-RU" altLang="ru-RU" sz="2400" dirty="0">
                <a:solidFill>
                  <a:schemeClr val="tx1"/>
                </a:solidFill>
                <a:latin typeface="Times New Roman" panose="02020603050405020304" pitchFamily="18" charset="0"/>
                <a:cs typeface="Times New Roman" panose="02020603050405020304" pitchFamily="18" charset="0"/>
              </a:rPr>
              <a:t>тыс. рублей, то есть в программах будет сосредоточено </a:t>
            </a:r>
            <a:r>
              <a:rPr lang="ru-RU" altLang="ru-RU" sz="2400" dirty="0" smtClean="0">
                <a:solidFill>
                  <a:schemeClr val="tx1"/>
                </a:solidFill>
                <a:latin typeface="Times New Roman" panose="02020603050405020304" pitchFamily="18" charset="0"/>
                <a:cs typeface="Times New Roman" panose="02020603050405020304" pitchFamily="18" charset="0"/>
              </a:rPr>
              <a:t>72,7 </a:t>
            </a:r>
            <a:r>
              <a:rPr lang="ru-RU" altLang="ru-RU" sz="2400" dirty="0">
                <a:solidFill>
                  <a:schemeClr val="tx1"/>
                </a:solidFill>
                <a:latin typeface="Times New Roman" panose="02020603050405020304" pitchFamily="18" charset="0"/>
                <a:cs typeface="Times New Roman" panose="02020603050405020304" pitchFamily="18" charset="0"/>
              </a:rPr>
              <a:t>процента расходов всего бюджета муниципального образования.</a:t>
            </a:r>
          </a:p>
          <a:p>
            <a:pPr algn="just"/>
            <a:r>
              <a:rPr lang="ru-RU" altLang="ru-RU" sz="2400" dirty="0">
                <a:solidFill>
                  <a:schemeClr val="tx1"/>
                </a:solidFill>
                <a:latin typeface="Times New Roman" panose="02020603050405020304" pitchFamily="18" charset="0"/>
                <a:cs typeface="Times New Roman" panose="02020603050405020304" pitchFamily="18" charset="0"/>
              </a:rPr>
              <a:t>     Приоритетное место в бюджете по-прежнему занимают «социальные» муниципальные программы. В основном это программы, направленные на развитие образования, культуры и спорта, жилищно-коммунальное хозяйство. </a:t>
            </a:r>
          </a:p>
        </p:txBody>
      </p:sp>
      <p:sp>
        <p:nvSpPr>
          <p:cNvPr id="2" name="Line 4">
            <a:extLst>
              <a:ext uri="{FF2B5EF4-FFF2-40B4-BE49-F238E27FC236}">
                <a16:creationId xmlns:a16="http://schemas.microsoft.com/office/drawing/2014/main" id="{C71EBB34-14B8-4B41-E3A9-043F0E7B7AD6}"/>
              </a:ext>
            </a:extLst>
          </p:cNvPr>
          <p:cNvSpPr>
            <a:spLocks noChangeShapeType="1"/>
          </p:cNvSpPr>
          <p:nvPr/>
        </p:nvSpPr>
        <p:spPr bwMode="auto">
          <a:xfrm>
            <a:off x="351631" y="134995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3" name="Text Box 2">
            <a:extLst>
              <a:ext uri="{FF2B5EF4-FFF2-40B4-BE49-F238E27FC236}">
                <a16:creationId xmlns:a16="http://schemas.microsoft.com/office/drawing/2014/main" id="{6FD7BB25-8237-5190-27BF-CD41A69FD618}"/>
              </a:ext>
            </a:extLst>
          </p:cNvPr>
          <p:cNvSpPr txBox="1">
            <a:spLocks noChangeArrowheads="1"/>
          </p:cNvSpPr>
          <p:nvPr/>
        </p:nvSpPr>
        <p:spPr bwMode="auto">
          <a:xfrm>
            <a:off x="170682" y="441378"/>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Программная структура расходов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randombar(horizontal)">
                                      <p:cBhvr additive="repl">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A47320D-D9B1-4162-BC91-9C7D9D5A4A25}" type="slidenum">
              <a:rPr lang="ru-RU" altLang="ru-RU" sz="1400">
                <a:solidFill>
                  <a:srgbClr val="000000"/>
                </a:solidFill>
                <a:latin typeface="Times New Roman" panose="02020603050405020304" pitchFamily="18" charset="0"/>
              </a:rPr>
              <a:pPr algn="r" eaLnBrk="1" hangingPunct="1">
                <a:spcBef>
                  <a:spcPct val="0"/>
                </a:spcBef>
                <a:buFontTx/>
                <a:buNone/>
              </a:pPr>
              <a:t>31</a:t>
            </a:fld>
            <a:endParaRPr lang="ru-RU" altLang="ru-RU" sz="1400">
              <a:solidFill>
                <a:srgbClr val="000000"/>
              </a:solidFill>
              <a:latin typeface="Times New Roman" panose="02020603050405020304" pitchFamily="18" charset="0"/>
            </a:endParaRPr>
          </a:p>
        </p:txBody>
      </p:sp>
      <p:sp>
        <p:nvSpPr>
          <p:cNvPr id="27650" name="Text Box 2"/>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graphicFrame>
        <p:nvGraphicFramePr>
          <p:cNvPr id="27652" name="Group 4"/>
          <p:cNvGraphicFramePr>
            <a:graphicFrameLocks noGrp="1"/>
          </p:cNvGraphicFramePr>
          <p:nvPr>
            <p:extLst>
              <p:ext uri="{D42A27DB-BD31-4B8C-83A1-F6EECF244321}">
                <p14:modId xmlns:p14="http://schemas.microsoft.com/office/powerpoint/2010/main" val="3953255563"/>
              </p:ext>
            </p:extLst>
          </p:nvPr>
        </p:nvGraphicFramePr>
        <p:xfrm>
          <a:off x="217496" y="1268760"/>
          <a:ext cx="9560841" cy="5060852"/>
        </p:xfrm>
        <a:graphic>
          <a:graphicData uri="http://schemas.openxmlformats.org/drawingml/2006/table">
            <a:tbl>
              <a:tblPr/>
              <a:tblGrid>
                <a:gridCol w="8408704">
                  <a:extLst>
                    <a:ext uri="{9D8B030D-6E8A-4147-A177-3AD203B41FA5}">
                      <a16:colId xmlns:a16="http://schemas.microsoft.com/office/drawing/2014/main" val="20000"/>
                    </a:ext>
                  </a:extLst>
                </a:gridCol>
                <a:gridCol w="1152137">
                  <a:extLst>
                    <a:ext uri="{9D8B030D-6E8A-4147-A177-3AD203B41FA5}">
                      <a16:colId xmlns:a16="http://schemas.microsoft.com/office/drawing/2014/main" val="20001"/>
                    </a:ext>
                  </a:extLst>
                </a:gridCol>
              </a:tblGrid>
              <a:tr h="624006">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15" marR="90015" marT="28088"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a:t>
                      </a:r>
                      <a:r>
                        <a:rPr kumimoji="0" lang="ru-RU" sz="1400" b="1" i="0" u="none" strike="noStrike" cap="none" normalizeH="0" baseline="0" dirty="0" smtClean="0">
                          <a:ln>
                            <a:noFill/>
                          </a:ln>
                          <a:solidFill>
                            <a:srgbClr val="000000"/>
                          </a:solidFill>
                          <a:effectLst/>
                          <a:latin typeface="Times New Roman" pitchFamily="18" charset="0"/>
                          <a:ea typeface="SimSun" charset="0"/>
                          <a:cs typeface="SimSun" charset="0"/>
                        </a:rPr>
                        <a:t>2025 </a:t>
                      </a: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15" marR="90015" marT="26827"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«Профилактика правонарушений в муниципальном образовании Чукотский муниципальный район на 2023 - 2025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2 </a:t>
                      </a:r>
                      <a:r>
                        <a:rPr lang="en-US" sz="1300" b="0" i="0" u="none" strike="noStrike" dirty="0">
                          <a:effectLst/>
                          <a:latin typeface="Times New Roman" panose="02020603050405020304" pitchFamily="18" charset="0"/>
                        </a:rPr>
                        <a:t>283,7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жилищно-коммунального хозяйства и водохозяйственного комплекса в муниципальном образовании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164 452,2</a:t>
                      </a:r>
                      <a:endParaRPr lang="ru-RU" sz="1300" b="0" i="0" u="none" strike="noStrike" dirty="0" smtClean="0">
                        <a:effectLst/>
                        <a:latin typeface="Times New Roman" panose="02020603050405020304" pitchFamily="18" charset="0"/>
                      </a:endParaRPr>
                    </a:p>
                    <a:p>
                      <a:pPr algn="r" fontAlgn="ctr"/>
                      <a:endParaRPr lang="ru-RU" sz="1300" b="0" i="0" u="none" strike="noStrike" dirty="0" smtClean="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образования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1064 484,5</a:t>
                      </a:r>
                      <a:endParaRPr lang="ru-RU" sz="1300" b="0" i="0" u="none" strike="noStrike" dirty="0" smtClean="0">
                        <a:effectLst/>
                        <a:latin typeface="Times New Roman" panose="02020603050405020304" pitchFamily="18" charset="0"/>
                      </a:endParaRP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культуры и спорта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189 378,3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471304">
                <a:tc>
                  <a:txBody>
                    <a:bodyPr/>
                    <a:lstStyle/>
                    <a:p>
                      <a:pPr algn="l" fontAlgn="ctr"/>
                      <a:r>
                        <a:rPr lang="ru-RU" sz="1300" b="0" i="0" u="none" strike="noStrike" dirty="0">
                          <a:effectLst/>
                          <a:latin typeface="Times New Roman" panose="02020603050405020304" pitchFamily="18" charset="0"/>
                        </a:rPr>
                        <a:t>Муниципальная программа «Развитие транспортной инфраструктуры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4 220,3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пищевой промышленности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30 537,1</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577153">
                <a:tc>
                  <a:txBody>
                    <a:bodyPr/>
                    <a:lstStyle/>
                    <a:p>
                      <a:pPr algn="l" fontAlgn="ctr"/>
                      <a:r>
                        <a:rPr lang="ru-RU" sz="1300" b="0" i="0" u="none" strike="noStrike" dirty="0">
                          <a:effectLst/>
                          <a:latin typeface="Times New Roman" panose="02020603050405020304" pitchFamily="18" charset="0"/>
                        </a:rPr>
                        <a:t>Муниципальная программа </a:t>
                      </a:r>
                      <a:r>
                        <a:rPr lang="ru-RU" sz="1300" b="0" i="0" u="none" strike="noStrike" dirty="0" smtClean="0">
                          <a:effectLst/>
                          <a:latin typeface="Times New Roman" panose="02020603050405020304" pitchFamily="18" charset="0"/>
                        </a:rPr>
                        <a:t>«Развитие сельского  хозяйства и любительского рыболовства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2 481,1</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509317">
                <a:tc>
                  <a:txBody>
                    <a:bodyPr/>
                    <a:lstStyle/>
                    <a:p>
                      <a:pPr algn="l" fontAlgn="ctr"/>
                      <a:r>
                        <a:rPr lang="ru-RU" sz="1300" b="0" i="0" u="none" strike="noStrike" dirty="0">
                          <a:effectLst/>
                          <a:latin typeface="Times New Roman" panose="02020603050405020304" pitchFamily="18" charset="0"/>
                        </a:rPr>
                        <a:t>Муниципальная программа </a:t>
                      </a:r>
                      <a:r>
                        <a:rPr lang="ru-RU" sz="1300" b="0" i="0" u="none" strike="noStrike" dirty="0" smtClean="0">
                          <a:effectLst/>
                          <a:latin typeface="Times New Roman" panose="02020603050405020304" pitchFamily="18" charset="0"/>
                        </a:rPr>
                        <a:t>«Одаренные дети и талантливая молодёжь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1 365,8</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475015">
                <a:tc>
                  <a:txBody>
                    <a:bodyPr/>
                    <a:lstStyle/>
                    <a:p>
                      <a:pPr algn="l" fontAlgn="ctr"/>
                      <a:r>
                        <a:rPr lang="ru-RU" sz="1300" b="0" i="0" u="none" strike="noStrike" dirty="0">
                          <a:effectLst/>
                          <a:latin typeface="Times New Roman" panose="02020603050405020304" pitchFamily="18" charset="0"/>
                        </a:rPr>
                        <a:t>Муниципальная программа «Доступное и комфортное жилье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48 679,5</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9"/>
                  </a:ext>
                </a:extLst>
              </a:tr>
            </a:tbl>
          </a:graphicData>
        </a:graphic>
      </p:graphicFrame>
      <p:pic>
        <p:nvPicPr>
          <p:cNvPr id="2" name="Рисунок 1">
            <a:extLst>
              <a:ext uri="{FF2B5EF4-FFF2-40B4-BE49-F238E27FC236}">
                <a16:creationId xmlns:a16="http://schemas.microsoft.com/office/drawing/2014/main" id="{36F22047-5F0C-0242-BEC3-7D8BF6718ACD}"/>
              </a:ext>
            </a:extLst>
          </p:cNvPr>
          <p:cNvPicPr>
            <a:picLocks noChangeAspect="1"/>
          </p:cNvPicPr>
          <p:nvPr/>
        </p:nvPicPr>
        <p:blipFill>
          <a:blip r:embed="rId3"/>
          <a:stretch>
            <a:fillRect/>
          </a:stretch>
        </p:blipFill>
        <p:spPr>
          <a:xfrm>
            <a:off x="379797" y="862625"/>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7650"/>
                                        </p:tgtEl>
                                        <p:attrNameLst>
                                          <p:attrName>style.visibility</p:attrName>
                                        </p:attrNameLst>
                                      </p:cBhvr>
                                      <p:to>
                                        <p:strVal val="visible"/>
                                      </p:to>
                                    </p:set>
                                    <p:animEffect transition="in" filter="wipe(up)">
                                      <p:cBhvr additive="repl">
                                        <p:cTn id="7" dur="2000"/>
                                        <p:tgtEl>
                                          <p:spTgt spid="27650"/>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27652"/>
                                        </p:tgtEl>
                                        <p:attrNameLst>
                                          <p:attrName>style.visibility</p:attrName>
                                        </p:attrNameLst>
                                      </p:cBhvr>
                                      <p:to>
                                        <p:strVal val="visible"/>
                                      </p:to>
                                    </p:set>
                                    <p:animEffect transition="in" filter="wipe(up)">
                                      <p:cBhvr additive="repl">
                                        <p:cTn id="11"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noGrp="1"/>
          </p:cNvGraphicFramePr>
          <p:nvPr>
            <p:extLst>
              <p:ext uri="{D42A27DB-BD31-4B8C-83A1-F6EECF244321}">
                <p14:modId xmlns:p14="http://schemas.microsoft.com/office/powerpoint/2010/main" val="145026148"/>
              </p:ext>
            </p:extLst>
          </p:nvPr>
        </p:nvGraphicFramePr>
        <p:xfrm>
          <a:off x="235858" y="1412776"/>
          <a:ext cx="9434289" cy="5216220"/>
        </p:xfrm>
        <a:graphic>
          <a:graphicData uri="http://schemas.openxmlformats.org/drawingml/2006/table">
            <a:tbl>
              <a:tblPr/>
              <a:tblGrid>
                <a:gridCol w="8208912">
                  <a:extLst>
                    <a:ext uri="{9D8B030D-6E8A-4147-A177-3AD203B41FA5}">
                      <a16:colId xmlns:a16="http://schemas.microsoft.com/office/drawing/2014/main" val="20000"/>
                    </a:ext>
                  </a:extLst>
                </a:gridCol>
                <a:gridCol w="1225377">
                  <a:extLst>
                    <a:ext uri="{9D8B030D-6E8A-4147-A177-3AD203B41FA5}">
                      <a16:colId xmlns:a16="http://schemas.microsoft.com/office/drawing/2014/main" val="20001"/>
                    </a:ext>
                  </a:extLst>
                </a:gridCol>
              </a:tblGrid>
              <a:tr h="792088">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00" marR="90000" marT="28077"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2024 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00" marR="90000" marT="26818"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03551">
                <a:tc>
                  <a:txBody>
                    <a:bodyPr/>
                    <a:lstStyle/>
                    <a:p>
                      <a:pPr algn="l" fontAlgn="ctr"/>
                      <a:r>
                        <a:rPr lang="ru-RU" sz="1300" b="0" i="0" u="none" strike="noStrike" dirty="0">
                          <a:effectLst/>
                          <a:latin typeface="Times New Roman" panose="02020603050405020304" pitchFamily="18" charset="0"/>
                        </a:rPr>
                        <a:t>Муниципальная программа «Развитие дорожной деятельности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21 750,9</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503551">
                <a:tc>
                  <a:txBody>
                    <a:bodyPr/>
                    <a:lstStyle/>
                    <a:p>
                      <a:pPr algn="l" fontAlgn="ctr"/>
                      <a:r>
                        <a:rPr lang="ru-RU" sz="1300" b="0" i="0" u="none" strike="noStrike" dirty="0">
                          <a:effectLst/>
                          <a:latin typeface="Times New Roman" panose="02020603050405020304" pitchFamily="18" charset="0"/>
                        </a:rPr>
                        <a:t>Муниципальная программа "Устойчивое развитие сельских территорий Чукотского муниципального района </a:t>
                      </a:r>
                      <a:r>
                        <a:rPr lang="ru-RU" sz="1300" b="0" i="0" u="none" strike="noStrike" dirty="0" smtClean="0">
                          <a:effectLst/>
                          <a:latin typeface="Times New Roman" panose="02020603050405020304" pitchFamily="18" charset="0"/>
                        </a:rPr>
                        <a:t>"</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solidFill>
                            <a:schemeClr val="tx1"/>
                          </a:solidFill>
                          <a:effectLst/>
                          <a:latin typeface="Times New Roman" panose="02020603050405020304" pitchFamily="18" charset="0"/>
                        </a:rPr>
                        <a:t>53 383,7</a:t>
                      </a:r>
                      <a:endParaRPr lang="ru-RU" sz="1300" b="0" i="0" u="none" strike="noStrike" dirty="0">
                        <a:solidFill>
                          <a:schemeClr val="tx1"/>
                        </a:solidFill>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600699">
                <a:tc>
                  <a:txBody>
                    <a:bodyPr/>
                    <a:lstStyle/>
                    <a:p>
                      <a:pPr algn="l" fontAlgn="ctr"/>
                      <a:r>
                        <a:rPr lang="ru-RU" sz="1300" b="0" i="0" u="none" strike="noStrike" dirty="0">
                          <a:effectLst/>
                          <a:latin typeface="Times New Roman" panose="02020603050405020304" pitchFamily="18" charset="0"/>
                        </a:rPr>
                        <a:t>Муниципальная программа «Стимулирование экономической активности населения на территории муниципального образования Чукотский муниципальный район на 2022-2024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328 569,1</a:t>
                      </a:r>
                      <a:endParaRPr lang="ru-RU" sz="1300" b="0" i="0" u="none" strike="noStrike" dirty="0" smtClean="0">
                        <a:effectLst/>
                        <a:latin typeface="Times New Roman" panose="02020603050405020304" pitchFamily="18" charset="0"/>
                      </a:endParaRP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529196">
                <a:tc>
                  <a:txBody>
                    <a:bodyPr/>
                    <a:lstStyle/>
                    <a:p>
                      <a:pPr algn="l" fontAlgn="ctr"/>
                      <a:r>
                        <a:rPr lang="ru-RU" sz="1300" b="0" i="0" u="none" strike="noStrike" dirty="0">
                          <a:effectLst/>
                          <a:latin typeface="Times New Roman" panose="02020603050405020304" pitchFamily="18" charset="0"/>
                        </a:rPr>
                        <a:t>Муниципальная программа «Управление муниципальными финансами и имуществом муниципального образования Чукотский муниципальный </a:t>
                      </a:r>
                      <a:r>
                        <a:rPr lang="ru-RU" sz="1300" b="0" i="0" u="none" strike="noStrike" dirty="0" smtClean="0">
                          <a:effectLst/>
                          <a:latin typeface="Times New Roman" panose="02020603050405020304" pitchFamily="18" charset="0"/>
                        </a:rPr>
                        <a:t>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59 </a:t>
                      </a:r>
                      <a:r>
                        <a:rPr lang="ru-RU" sz="1300" b="0" i="0" u="none" strike="noStrike" dirty="0" smtClean="0">
                          <a:effectLst/>
                          <a:latin typeface="Times New Roman" panose="02020603050405020304" pitchFamily="18" charset="0"/>
                        </a:rPr>
                        <a:t>680,9</a:t>
                      </a:r>
                      <a:endParaRPr lang="ru-RU" sz="1300" b="0" i="0" u="none" strike="noStrike" dirty="0" smtClean="0">
                        <a:effectLst/>
                        <a:latin typeface="Times New Roman" panose="02020603050405020304" pitchFamily="18" charset="0"/>
                      </a:endParaRP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43627345"/>
                  </a:ext>
                </a:extLst>
              </a:tr>
              <a:tr h="717399">
                <a:tc>
                  <a:txBody>
                    <a:bodyPr/>
                    <a:lstStyle/>
                    <a:p>
                      <a:pPr algn="l" fontAlgn="ctr"/>
                      <a:r>
                        <a:rPr lang="ru-RU" sz="1300" b="0" i="0" u="none" strike="noStrike" dirty="0">
                          <a:solidFill>
                            <a:srgbClr val="000000"/>
                          </a:solidFill>
                          <a:effectLst/>
                          <a:latin typeface="Times New Roman" panose="02020603050405020304" pitchFamily="18" charset="0"/>
                        </a:rPr>
                        <a:t>Муниципальная программа «Предупреждение чрезвычайных ситуаций природного и техногенного характера и обеспечение пожарной безопасности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10 </a:t>
                      </a:r>
                      <a:r>
                        <a:rPr lang="ru-RU" sz="1300" b="0" i="0" u="none" strike="noStrike" dirty="0" smtClean="0">
                          <a:effectLst/>
                          <a:latin typeface="Times New Roman" panose="02020603050405020304" pitchFamily="18" charset="0"/>
                        </a:rPr>
                        <a:t>721,3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604390">
                <a:tc>
                  <a:txBody>
                    <a:bodyPr/>
                    <a:lstStyle/>
                    <a:p>
                      <a:pPr algn="l" fontAlgn="ctr"/>
                      <a:r>
                        <a:rPr lang="ru-RU" sz="1300" b="0" i="0" u="none" strike="noStrike" dirty="0">
                          <a:effectLst/>
                          <a:latin typeface="Times New Roman" panose="02020603050405020304" pitchFamily="18" charset="0"/>
                        </a:rPr>
                        <a:t>Муниципальная программа «Развитие и совершенствование муниципального управления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69 804,1</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591918">
                <a:tc>
                  <a:txBody>
                    <a:bodyPr/>
                    <a:lstStyle/>
                    <a:p>
                      <a:pPr algn="l" fontAlgn="ctr"/>
                      <a:r>
                        <a:rPr lang="ru-RU" sz="1300" b="0" i="0" u="none" strike="noStrike" dirty="0">
                          <a:effectLst/>
                          <a:latin typeface="Times New Roman" panose="02020603050405020304" pitchFamily="18" charset="0"/>
                        </a:rPr>
                        <a:t>Муниципальная программа «Профилактика терроризма и экстремизма на территории муниципального образования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3 336,3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151989256"/>
                  </a:ext>
                </a:extLst>
              </a:tr>
              <a:tr h="373428">
                <a:tc>
                  <a:txBody>
                    <a:bodyPr/>
                    <a:lstStyle/>
                    <a:p>
                      <a:pPr algn="l" fontAlgn="ctr"/>
                      <a:r>
                        <a:rPr lang="ru-RU" sz="1300" b="0" i="0" u="none" strike="noStrike" dirty="0">
                          <a:effectLst/>
                          <a:latin typeface="Times New Roman" panose="02020603050405020304" pitchFamily="18" charset="0"/>
                        </a:rPr>
                        <a:t>ВСЕГО</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 </a:t>
                      </a:r>
                      <a:r>
                        <a:rPr lang="ru-RU" sz="1300" b="0" i="0" u="none" strike="noStrike" dirty="0" smtClean="0">
                          <a:effectLst/>
                          <a:latin typeface="Times New Roman" panose="02020603050405020304" pitchFamily="18" charset="0"/>
                        </a:rPr>
                        <a:t>055 128,8</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0"/>
                  </a:ext>
                </a:extLst>
              </a:tr>
            </a:tbl>
          </a:graphicData>
        </a:graphic>
      </p:graphicFrame>
      <p:sp>
        <p:nvSpPr>
          <p:cNvPr id="3" name="Text Box 2">
            <a:extLst>
              <a:ext uri="{FF2B5EF4-FFF2-40B4-BE49-F238E27FC236}">
                <a16:creationId xmlns:a16="http://schemas.microsoft.com/office/drawing/2014/main" id="{D3A715AB-8D9E-87CC-595B-DE4788645F93}"/>
              </a:ext>
            </a:extLst>
          </p:cNvPr>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pic>
        <p:nvPicPr>
          <p:cNvPr id="4" name="Рисунок 3">
            <a:extLst>
              <a:ext uri="{FF2B5EF4-FFF2-40B4-BE49-F238E27FC236}">
                <a16:creationId xmlns:a16="http://schemas.microsoft.com/office/drawing/2014/main" id="{D494AC27-9A7D-2C16-4FAD-7AE8A3BB2E40}"/>
              </a:ext>
            </a:extLst>
          </p:cNvPr>
          <p:cNvPicPr>
            <a:picLocks noChangeAspect="1"/>
          </p:cNvPicPr>
          <p:nvPr/>
        </p:nvPicPr>
        <p:blipFill>
          <a:blip r:embed="rId2"/>
          <a:stretch>
            <a:fillRect/>
          </a:stretch>
        </p:blipFill>
        <p:spPr>
          <a:xfrm>
            <a:off x="401403" y="880169"/>
            <a:ext cx="9236241" cy="54869"/>
          </a:xfrm>
          <a:prstGeom prst="rect">
            <a:avLst/>
          </a:prstGeom>
        </p:spPr>
      </p:pic>
      <p:sp>
        <p:nvSpPr>
          <p:cNvPr id="5" name="TextBox 4">
            <a:extLst>
              <a:ext uri="{FF2B5EF4-FFF2-40B4-BE49-F238E27FC236}">
                <a16:creationId xmlns:a16="http://schemas.microsoft.com/office/drawing/2014/main" id="{48FBFF87-F5EF-7377-7171-CE3D7D52E36B}"/>
              </a:ext>
            </a:extLst>
          </p:cNvPr>
          <p:cNvSpPr txBox="1"/>
          <p:nvPr/>
        </p:nvSpPr>
        <p:spPr>
          <a:xfrm>
            <a:off x="7920047" y="989241"/>
            <a:ext cx="1692017" cy="369332"/>
          </a:xfrm>
          <a:prstGeom prst="rect">
            <a:avLst/>
          </a:prstGeom>
          <a:noFill/>
        </p:spPr>
        <p:txBody>
          <a:bodyPr wrap="square" rtlCol="0">
            <a:spAutoFit/>
          </a:bodyPr>
          <a:lstStyle/>
          <a:p>
            <a:pPr algn="r"/>
            <a:r>
              <a:rPr lang="ru-RU" dirty="0">
                <a:solidFill>
                  <a:srgbClr val="002060"/>
                </a:solidFill>
              </a:rPr>
              <a:t>продолжение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ED308957-5AF8-4DC0-8A1B-4B9454033D43}" type="slidenum">
              <a:rPr lang="ru-RU" altLang="ru-RU" sz="1400">
                <a:solidFill>
                  <a:srgbClr val="000000"/>
                </a:solidFill>
                <a:latin typeface="Times New Roman" panose="02020603050405020304" pitchFamily="18" charset="0"/>
              </a:rPr>
              <a:pPr algn="r" eaLnBrk="1" hangingPunct="1">
                <a:spcBef>
                  <a:spcPct val="0"/>
                </a:spcBef>
                <a:buFontTx/>
                <a:buNone/>
              </a:pPr>
              <a:t>33</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46297"/>
            <a:ext cx="9740900" cy="776063"/>
          </a:xfrm>
          <a:prstGeom prst="rect">
            <a:avLst/>
          </a:prstGeom>
          <a:noFill/>
          <a:ln w="9525">
            <a:noFill/>
            <a:round/>
            <a:headEnd/>
            <a:tailEnd/>
          </a:ln>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dirty="0">
                <a:solidFill>
                  <a:srgbClr val="333399"/>
                </a:solidFill>
                <a:latin typeface="Bookman Old Style" pitchFamily="16" charset="0"/>
                <a:ea typeface="SimSun" charset="0"/>
                <a:cs typeface="SimSun" charset="0"/>
              </a:rPr>
              <a:t>Структура муниципальных программ муниципального образования Чукотский муниципальный район на </a:t>
            </a:r>
            <a:r>
              <a:rPr lang="ru-RU" sz="2000" b="1" dirty="0" smtClean="0">
                <a:solidFill>
                  <a:srgbClr val="333399"/>
                </a:solidFill>
                <a:latin typeface="Bookman Old Style" pitchFamily="16" charset="0"/>
                <a:ea typeface="SimSun" charset="0"/>
                <a:cs typeface="SimSun" charset="0"/>
              </a:rPr>
              <a:t>2025 </a:t>
            </a:r>
            <a:r>
              <a:rPr lang="ru-RU" sz="2000" b="1" dirty="0">
                <a:solidFill>
                  <a:srgbClr val="333399"/>
                </a:solidFill>
                <a:latin typeface="Bookman Old Style" pitchFamily="16" charset="0"/>
                <a:ea typeface="SimSun" charset="0"/>
                <a:cs typeface="SimSun"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dirty="0">
              <a:solidFill>
                <a:srgbClr val="000000"/>
              </a:solidFill>
              <a:latin typeface="Times New Roman" panose="02020603050405020304" pitchFamily="18" charset="0"/>
            </a:endParaRPr>
          </a:p>
        </p:txBody>
      </p:sp>
      <p:graphicFrame>
        <p:nvGraphicFramePr>
          <p:cNvPr id="2" name="Диаграмма 12"/>
          <p:cNvGraphicFramePr>
            <a:graphicFrameLocks/>
          </p:cNvGraphicFramePr>
          <p:nvPr>
            <p:extLst>
              <p:ext uri="{D42A27DB-BD31-4B8C-83A1-F6EECF244321}">
                <p14:modId xmlns:p14="http://schemas.microsoft.com/office/powerpoint/2010/main" val="2872934196"/>
              </p:ext>
            </p:extLst>
          </p:nvPr>
        </p:nvGraphicFramePr>
        <p:xfrm>
          <a:off x="-86766" y="1069062"/>
          <a:ext cx="9611642" cy="5800135"/>
        </p:xfrm>
        <a:graphic>
          <a:graphicData uri="http://schemas.openxmlformats.org/drawingml/2006/chart">
            <c:chart xmlns:c="http://schemas.openxmlformats.org/drawingml/2006/chart" xmlns:r="http://schemas.openxmlformats.org/officeDocument/2006/relationships" r:id="rId3"/>
          </a:graphicData>
        </a:graphic>
      </p:graphicFrame>
      <p:pic>
        <p:nvPicPr>
          <p:cNvPr id="3" name="Рисунок 2">
            <a:extLst>
              <a:ext uri="{FF2B5EF4-FFF2-40B4-BE49-F238E27FC236}">
                <a16:creationId xmlns:a16="http://schemas.microsoft.com/office/drawing/2014/main" id="{2046A229-6A3C-A7BD-E0A4-98FE4391C156}"/>
              </a:ext>
            </a:extLst>
          </p:cNvPr>
          <p:cNvPicPr>
            <a:picLocks noChangeAspect="1"/>
          </p:cNvPicPr>
          <p:nvPr/>
        </p:nvPicPr>
        <p:blipFill>
          <a:blip r:embed="rId4"/>
          <a:stretch>
            <a:fillRect/>
          </a:stretch>
        </p:blipFill>
        <p:spPr>
          <a:xfrm>
            <a:off x="419017" y="962678"/>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par>
                                <p:cTn id="8" presetID="22" presetClass="entr" presetSubtype="1" fill="hold" nodeType="withEffect" nodePh="1">
                                  <p:stCondLst>
                                    <p:cond delay="0"/>
                                  </p:stCondLst>
                                  <p:endCondLst>
                                    <p:cond evt="begin" delay="0">
                                      <p:tn val="8"/>
                                    </p:cond>
                                  </p:endCondLst>
                                  <p:childTnLst>
                                    <p:set>
                                      <p:cBhvr additive="repl">
                                        <p:cTn id="9"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0"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34</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57193" y="1104249"/>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Times New Roman" panose="02020603050405020304" pitchFamily="18" charset="0"/>
              </a:rPr>
              <a:t>Общий объем средств выделенных для реализации программ – 1 </a:t>
            </a:r>
            <a:r>
              <a:rPr lang="ru-RU" altLang="ru-RU" sz="1800" b="1" dirty="0" smtClean="0">
                <a:solidFill>
                  <a:srgbClr val="333399"/>
                </a:solidFill>
                <a:latin typeface="Times New Roman" panose="02020603050405020304" pitchFamily="18" charset="0"/>
              </a:rPr>
              <a:t>859 516,1 </a:t>
            </a:r>
            <a:r>
              <a:rPr lang="ru-RU" altLang="ru-RU" sz="1800" b="1" dirty="0">
                <a:solidFill>
                  <a:srgbClr val="333399"/>
                </a:solidFill>
                <a:latin typeface="Times New Roman" panose="02020603050405020304" pitchFamily="18" charset="0"/>
              </a:rPr>
              <a:t>тыс. руб.</a:t>
            </a:r>
          </a:p>
        </p:txBody>
      </p:sp>
      <p:sp>
        <p:nvSpPr>
          <p:cNvPr id="30724" name="Rectangle 4"/>
          <p:cNvSpPr>
            <a:spLocks noChangeArrowheads="1"/>
          </p:cNvSpPr>
          <p:nvPr/>
        </p:nvSpPr>
        <p:spPr bwMode="auto">
          <a:xfrm>
            <a:off x="164839" y="1431362"/>
            <a:ext cx="2998812" cy="812749"/>
          </a:xfrm>
          <a:prstGeom prst="rect">
            <a:avLst/>
          </a:prstGeom>
          <a:gradFill>
            <a:gsLst>
              <a:gs pos="0">
                <a:schemeClr val="accent3">
                  <a:lumMod val="60000"/>
                  <a:lumOff val="40000"/>
                </a:scheme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деятельности комиссий по делам несовершеннолетних и   административных комиссий</a:t>
            </a:r>
          </a:p>
          <a:p>
            <a:pPr algn="ctr" eaLnBrk="1" hangingPunct="1">
              <a:buNone/>
            </a:pPr>
            <a:r>
              <a:rPr lang="en-US" altLang="ru-RU" sz="1200" b="1" dirty="0">
                <a:solidFill>
                  <a:srgbClr val="C00000"/>
                </a:solidFill>
                <a:latin typeface="Times New Roman" panose="02020603050405020304" pitchFamily="18" charset="0"/>
                <a:cs typeface="Times New Roman" panose="02020603050405020304" pitchFamily="18" charset="0"/>
              </a:rPr>
              <a:t>2 </a:t>
            </a:r>
            <a:r>
              <a:rPr lang="en-US" altLang="ru-RU" sz="1200" b="1" dirty="0" smtClean="0">
                <a:solidFill>
                  <a:srgbClr val="C00000"/>
                </a:solidFill>
                <a:latin typeface="Times New Roman" panose="02020603050405020304" pitchFamily="18" charset="0"/>
                <a:cs typeface="Times New Roman" panose="02020603050405020304" pitchFamily="18" charset="0"/>
              </a:rPr>
              <a:t>045,3</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5" name="Rectangle 5"/>
          <p:cNvSpPr>
            <a:spLocks noChangeArrowheads="1"/>
          </p:cNvSpPr>
          <p:nvPr/>
        </p:nvSpPr>
        <p:spPr bwMode="auto">
          <a:xfrm>
            <a:off x="3508672" y="1691363"/>
            <a:ext cx="3062937" cy="13070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юридическим лицам и/или индивидуальным предпринимателям предоставляющим услуги населению по помывке в низкорентабельных банях Чукотского муниципального района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2</a:t>
            </a:r>
            <a:r>
              <a:rPr lang="en-US" altLang="ru-RU" sz="1200" b="1" dirty="0" smtClean="0">
                <a:solidFill>
                  <a:srgbClr val="C00000"/>
                </a:solidFill>
                <a:latin typeface="Times New Roman" panose="02020603050405020304" pitchFamily="18" charset="0"/>
                <a:cs typeface="Times New Roman" panose="02020603050405020304" pitchFamily="18" charset="0"/>
              </a:rPr>
              <a:t>1</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en-US" altLang="ru-RU" sz="1200" b="1" dirty="0" smtClean="0">
                <a:solidFill>
                  <a:srgbClr val="C00000"/>
                </a:solidFill>
                <a:latin typeface="Times New Roman" panose="02020603050405020304" pitchFamily="18" charset="0"/>
                <a:cs typeface="Times New Roman" panose="02020603050405020304" pitchFamily="18" charset="0"/>
              </a:rPr>
              <a:t>919,6</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7" name="Rectangle 7"/>
          <p:cNvSpPr>
            <a:spLocks noChangeArrowheads="1"/>
          </p:cNvSpPr>
          <p:nvPr/>
        </p:nvSpPr>
        <p:spPr bwMode="auto">
          <a:xfrm>
            <a:off x="183800" y="3700622"/>
            <a:ext cx="2979851" cy="120961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Возмещение специализированным службам по вопросам похоронного дела стоимости услуг, предоставляемых согласно гарантированному перечню услуг по погребению на безвозмездной основе </a:t>
            </a:r>
            <a:r>
              <a:rPr lang="ru-RU" altLang="ru-RU" sz="1200" b="1" dirty="0" smtClean="0">
                <a:solidFill>
                  <a:srgbClr val="C00000"/>
                </a:solidFill>
                <a:latin typeface="Times New Roman" panose="02020603050405020304" pitchFamily="18" charset="0"/>
                <a:cs typeface="Times New Roman" panose="02020603050405020304" pitchFamily="18" charset="0"/>
              </a:rPr>
              <a:t>8 478,4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0" name="Rectangle 10"/>
          <p:cNvSpPr>
            <a:spLocks noChangeArrowheads="1"/>
          </p:cNvSpPr>
          <p:nvPr/>
        </p:nvSpPr>
        <p:spPr bwMode="auto">
          <a:xfrm>
            <a:off x="3522486" y="3107023"/>
            <a:ext cx="3049123" cy="108978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Субсидии управляющим компаниям за выполнение ремонтных работ в жилых помещениях участников специальной военной операции, а также членам семьи участникам специальной военной </a:t>
            </a:r>
            <a:r>
              <a:rPr lang="ru-RU" altLang="ru-RU" sz="1200" b="1" dirty="0" smtClean="0">
                <a:solidFill>
                  <a:srgbClr val="002060"/>
                </a:solidFill>
                <a:latin typeface="Times New Roman" panose="02020603050405020304" pitchFamily="18" charset="0"/>
                <a:cs typeface="Times New Roman" panose="02020603050405020304" pitchFamily="18" charset="0"/>
              </a:rPr>
              <a:t>операции </a:t>
            </a:r>
            <a:r>
              <a:rPr lang="ru-RU" altLang="ru-RU" sz="1200" b="1" dirty="0" smtClean="0">
                <a:solidFill>
                  <a:srgbClr val="C00000"/>
                </a:solidFill>
                <a:latin typeface="Times New Roman" panose="02020603050405020304" pitchFamily="18" charset="0"/>
                <a:cs typeface="Times New Roman" panose="02020603050405020304" pitchFamily="18" charset="0"/>
              </a:rPr>
              <a:t>500,0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1" name="Rectangle 11"/>
          <p:cNvSpPr>
            <a:spLocks noChangeArrowheads="1"/>
          </p:cNvSpPr>
          <p:nvPr/>
        </p:nvSpPr>
        <p:spPr bwMode="auto">
          <a:xfrm>
            <a:off x="3511169" y="4305432"/>
            <a:ext cx="3049123" cy="7431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труда, развития, отдыха и оздоровления детей и подростков в муниципальном образовании Чукотский муниципальный район </a:t>
            </a:r>
            <a:r>
              <a:rPr lang="en-US" altLang="ru-RU" sz="1200" b="1" dirty="0" smtClean="0">
                <a:solidFill>
                  <a:srgbClr val="C00000"/>
                </a:solidFill>
                <a:latin typeface="Times New Roman" panose="02020603050405020304" pitchFamily="18" charset="0"/>
                <a:cs typeface="Times New Roman" panose="02020603050405020304" pitchFamily="18" charset="0"/>
              </a:rPr>
              <a:t>20 332,0</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3" name="Rectangle 13"/>
          <p:cNvSpPr>
            <a:spLocks noChangeArrowheads="1"/>
          </p:cNvSpPr>
          <p:nvPr/>
        </p:nvSpPr>
        <p:spPr bwMode="auto">
          <a:xfrm>
            <a:off x="3515578" y="5157192"/>
            <a:ext cx="3049123" cy="7554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Формирование информационных ресурсов в образовательных учреждениях </a:t>
            </a:r>
            <a:r>
              <a:rPr lang="ru-RU" altLang="ru-RU" sz="1200" b="1" dirty="0" smtClean="0">
                <a:solidFill>
                  <a:srgbClr val="C00000"/>
                </a:solidFill>
                <a:latin typeface="Times New Roman" panose="02020603050405020304" pitchFamily="18" charset="0"/>
                <a:cs typeface="Times New Roman" panose="02020603050405020304" pitchFamily="18" charset="0"/>
              </a:rPr>
              <a:t>364,0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9" name="Rectangle 17"/>
          <p:cNvSpPr>
            <a:spLocks noChangeArrowheads="1"/>
          </p:cNvSpPr>
          <p:nvPr/>
        </p:nvSpPr>
        <p:spPr bwMode="auto">
          <a:xfrm>
            <a:off x="6773408" y="5067027"/>
            <a:ext cx="2885273" cy="95031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a:solidFill>
                  <a:srgbClr val="002060"/>
                </a:solidFill>
                <a:cs typeface="Times New Roman" panose="02020603050405020304" pitchFamily="18" charset="0"/>
              </a:rPr>
              <a:t>Финансовое обеспечение выполнения муниципального задания на оказание муниципальных услуг (выполнение работ) учреждениями образования </a:t>
            </a:r>
          </a:p>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smtClean="0">
                <a:solidFill>
                  <a:srgbClr val="C00000"/>
                </a:solidFill>
                <a:cs typeface="Times New Roman" panose="02020603050405020304" pitchFamily="18" charset="0"/>
              </a:rPr>
              <a:t>9</a:t>
            </a:r>
            <a:r>
              <a:rPr lang="en-US" sz="1200" b="1" dirty="0" smtClean="0">
                <a:solidFill>
                  <a:srgbClr val="C00000"/>
                </a:solidFill>
                <a:cs typeface="Times New Roman" panose="02020603050405020304" pitchFamily="18" charset="0"/>
              </a:rPr>
              <a:t>67</a:t>
            </a:r>
            <a:r>
              <a:rPr lang="ru-RU" sz="1200" b="1" dirty="0" smtClean="0">
                <a:solidFill>
                  <a:srgbClr val="C00000"/>
                </a:solidFill>
                <a:cs typeface="Times New Roman" panose="02020603050405020304" pitchFamily="18" charset="0"/>
              </a:rPr>
              <a:t> </a:t>
            </a:r>
            <a:r>
              <a:rPr lang="en-US" sz="1200" b="1" dirty="0" smtClean="0">
                <a:solidFill>
                  <a:srgbClr val="C00000"/>
                </a:solidFill>
                <a:cs typeface="Times New Roman" panose="02020603050405020304" pitchFamily="18" charset="0"/>
              </a:rPr>
              <a:t>861,8</a:t>
            </a:r>
            <a:r>
              <a:rPr lang="ru-RU" sz="1200" b="1" dirty="0" smtClean="0">
                <a:solidFill>
                  <a:srgbClr val="C00000"/>
                </a:solidFill>
                <a:cs typeface="Times New Roman" panose="02020603050405020304" pitchFamily="18" charset="0"/>
              </a:rPr>
              <a:t> </a:t>
            </a:r>
            <a:r>
              <a:rPr lang="ru-RU" sz="1200" b="1" dirty="0">
                <a:solidFill>
                  <a:srgbClr val="002060"/>
                </a:solidFill>
                <a:cs typeface="Times New Roman" panose="02020603050405020304" pitchFamily="18" charset="0"/>
              </a:rPr>
              <a:t>тыс. руб.</a:t>
            </a:r>
          </a:p>
        </p:txBody>
      </p:sp>
      <p:sp>
        <p:nvSpPr>
          <p:cNvPr id="2" name="TextBox 1"/>
          <p:cNvSpPr txBox="1"/>
          <p:nvPr/>
        </p:nvSpPr>
        <p:spPr>
          <a:xfrm>
            <a:off x="179454" y="2305491"/>
            <a:ext cx="2988544" cy="134642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Компенсация </a:t>
            </a:r>
            <a:r>
              <a:rPr lang="ru-RU" dirty="0" err="1"/>
              <a:t>ресурсоснабжающим</a:t>
            </a:r>
            <a:r>
              <a:rPr lang="ru-RU" dirty="0"/>
              <a:t> организациям недополученных доходов, связанных с предоставлением населению коммунальной услуги по тарифам, не обеспечивающим возмещение издержек </a:t>
            </a:r>
          </a:p>
          <a:p>
            <a:r>
              <a:rPr lang="en-US" dirty="0" smtClean="0">
                <a:solidFill>
                  <a:srgbClr val="C00000"/>
                </a:solidFill>
              </a:rPr>
              <a:t>95 531,9 </a:t>
            </a:r>
            <a:r>
              <a:rPr lang="ru-RU" dirty="0" smtClean="0"/>
              <a:t>тыс</a:t>
            </a:r>
            <a:r>
              <a:rPr lang="ru-RU" dirty="0"/>
              <a:t>. руб.</a:t>
            </a:r>
          </a:p>
        </p:txBody>
      </p:sp>
      <p:sp>
        <p:nvSpPr>
          <p:cNvPr id="4" name="TextBox 3"/>
          <p:cNvSpPr txBox="1"/>
          <p:nvPr/>
        </p:nvSpPr>
        <p:spPr>
          <a:xfrm>
            <a:off x="6773410" y="2998398"/>
            <a:ext cx="2885272" cy="74741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Мероприятия по поддержке творчества обучающихся инженерной </a:t>
            </a:r>
            <a:r>
              <a:rPr lang="ru-RU" dirty="0" smtClean="0"/>
              <a:t>направленности </a:t>
            </a:r>
            <a:r>
              <a:rPr lang="ru-RU" dirty="0" smtClean="0">
                <a:solidFill>
                  <a:srgbClr val="C00000"/>
                </a:solidFill>
              </a:rPr>
              <a:t>200,3</a:t>
            </a:r>
            <a:r>
              <a:rPr lang="ru-RU" dirty="0" smtClean="0"/>
              <a:t>тыс</a:t>
            </a:r>
            <a:r>
              <a:rPr lang="ru-RU" dirty="0"/>
              <a:t>. руб.</a:t>
            </a:r>
          </a:p>
        </p:txBody>
      </p:sp>
      <p:sp>
        <p:nvSpPr>
          <p:cNvPr id="25" name="TextBox 24"/>
          <p:cNvSpPr txBox="1"/>
          <p:nvPr/>
        </p:nvSpPr>
        <p:spPr>
          <a:xfrm>
            <a:off x="6773408" y="1431362"/>
            <a:ext cx="2895589" cy="58802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Материальное обеспечение дошкольного и общего образования </a:t>
            </a:r>
          </a:p>
          <a:p>
            <a:r>
              <a:rPr lang="ru-RU" dirty="0" smtClean="0">
                <a:solidFill>
                  <a:srgbClr val="C00000"/>
                </a:solidFill>
              </a:rPr>
              <a:t>9 </a:t>
            </a:r>
            <a:r>
              <a:rPr lang="en-US" dirty="0">
                <a:solidFill>
                  <a:srgbClr val="C00000"/>
                </a:solidFill>
              </a:rPr>
              <a:t>8</a:t>
            </a:r>
            <a:r>
              <a:rPr lang="ru-RU" dirty="0" smtClean="0">
                <a:solidFill>
                  <a:srgbClr val="C00000"/>
                </a:solidFill>
              </a:rPr>
              <a:t>60,</a:t>
            </a:r>
            <a:r>
              <a:rPr lang="en-US" dirty="0" smtClean="0">
                <a:solidFill>
                  <a:srgbClr val="C00000"/>
                </a:solidFill>
              </a:rPr>
              <a:t>4</a:t>
            </a:r>
            <a:r>
              <a:rPr lang="ru-RU" dirty="0" smtClean="0">
                <a:solidFill>
                  <a:srgbClr val="C00000"/>
                </a:solidFill>
              </a:rPr>
              <a:t> </a:t>
            </a:r>
            <a:r>
              <a:rPr lang="ru-RU" dirty="0"/>
              <a:t>тыс. руб.</a:t>
            </a:r>
          </a:p>
        </p:txBody>
      </p:sp>
      <p:sp>
        <p:nvSpPr>
          <p:cNvPr id="20" name="Rectangle 11"/>
          <p:cNvSpPr>
            <a:spLocks noChangeArrowheads="1"/>
          </p:cNvSpPr>
          <p:nvPr/>
        </p:nvSpPr>
        <p:spPr bwMode="auto">
          <a:xfrm>
            <a:off x="179454" y="5009631"/>
            <a:ext cx="2998812" cy="9220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Финансирование мероприятий на частичную компенсацию организациям жилищно – коммунального хозяйства затрат по уплате лизинговых платежей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37 687,4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22" name="TextBox 21"/>
          <p:cNvSpPr txBox="1"/>
          <p:nvPr/>
        </p:nvSpPr>
        <p:spPr>
          <a:xfrm>
            <a:off x="6771478" y="3777692"/>
            <a:ext cx="2887203" cy="58917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Развитие системы дошкольного и общего образования </a:t>
            </a:r>
            <a:r>
              <a:rPr lang="ru-RU" dirty="0" smtClean="0">
                <a:solidFill>
                  <a:srgbClr val="C00000"/>
                </a:solidFill>
              </a:rPr>
              <a:t>10 649,3 </a:t>
            </a:r>
            <a:r>
              <a:rPr lang="ru-RU" dirty="0"/>
              <a:t>тыс. руб.</a:t>
            </a:r>
          </a:p>
        </p:txBody>
      </p:sp>
      <p:sp>
        <p:nvSpPr>
          <p:cNvPr id="21" name="Rectangle 4">
            <a:extLst>
              <a:ext uri="{FF2B5EF4-FFF2-40B4-BE49-F238E27FC236}">
                <a16:creationId xmlns:a16="http://schemas.microsoft.com/office/drawing/2014/main" id="{49F44ADF-F3C1-4546-B95C-426B19DA333C}"/>
              </a:ext>
            </a:extLst>
          </p:cNvPr>
          <p:cNvSpPr>
            <a:spLocks noChangeArrowheads="1"/>
          </p:cNvSpPr>
          <p:nvPr/>
        </p:nvSpPr>
        <p:spPr bwMode="auto">
          <a:xfrm>
            <a:off x="6766825" y="4448355"/>
            <a:ext cx="2891856" cy="53718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a:t>
            </a:r>
            <a:r>
              <a:rPr lang="ru-RU" altLang="ru-RU" sz="1200" b="1" dirty="0" smtClean="0">
                <a:solidFill>
                  <a:srgbClr val="002060"/>
                </a:solidFill>
                <a:latin typeface="Times New Roman" panose="02020603050405020304" pitchFamily="18" charset="0"/>
                <a:cs typeface="Times New Roman" panose="02020603050405020304" pitchFamily="18" charset="0"/>
              </a:rPr>
              <a:t>«Педагоги и наставники» </a:t>
            </a:r>
            <a:r>
              <a:rPr lang="ru-RU" altLang="ru-RU" sz="1200" b="1" dirty="0">
                <a:solidFill>
                  <a:srgbClr val="C00000"/>
                </a:solidFill>
                <a:latin typeface="Times New Roman" panose="02020603050405020304" pitchFamily="18" charset="0"/>
                <a:cs typeface="Times New Roman" panose="02020603050405020304" pitchFamily="18" charset="0"/>
              </a:rPr>
              <a:t>28 802,2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23" name="Rectangle 6">
            <a:extLst>
              <a:ext uri="{FF2B5EF4-FFF2-40B4-BE49-F238E27FC236}">
                <a16:creationId xmlns:a16="http://schemas.microsoft.com/office/drawing/2014/main" id="{F9D47111-6ED9-468E-912C-4FA9B40E9FF1}"/>
              </a:ext>
            </a:extLst>
          </p:cNvPr>
          <p:cNvSpPr>
            <a:spLocks noChangeArrowheads="1"/>
          </p:cNvSpPr>
          <p:nvPr/>
        </p:nvSpPr>
        <p:spPr bwMode="auto">
          <a:xfrm>
            <a:off x="6777141" y="6093295"/>
            <a:ext cx="2891856" cy="55222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и проведение массовых спортивных мероприятий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2 </a:t>
            </a:r>
            <a:r>
              <a:rPr lang="ru-RU" altLang="ru-RU" sz="1200" b="1" dirty="0" smtClean="0">
                <a:solidFill>
                  <a:srgbClr val="C00000"/>
                </a:solidFill>
                <a:latin typeface="Times New Roman" panose="02020603050405020304" pitchFamily="18" charset="0"/>
                <a:cs typeface="Times New Roman" panose="02020603050405020304" pitchFamily="18" charset="0"/>
              </a:rPr>
              <a:t>668,9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13">
            <a:extLst>
              <a:ext uri="{FF2B5EF4-FFF2-40B4-BE49-F238E27FC236}">
                <a16:creationId xmlns:a16="http://schemas.microsoft.com/office/drawing/2014/main" id="{B8A9A58F-7891-9497-4F34-E789F63FE9A1}"/>
              </a:ext>
            </a:extLst>
          </p:cNvPr>
          <p:cNvSpPr>
            <a:spLocks noChangeArrowheads="1"/>
          </p:cNvSpPr>
          <p:nvPr/>
        </p:nvSpPr>
        <p:spPr bwMode="auto">
          <a:xfrm>
            <a:off x="3508671" y="6021288"/>
            <a:ext cx="3049123" cy="5760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ремонта в бюджетных учреждениях </a:t>
            </a:r>
            <a:r>
              <a:rPr lang="en-US" altLang="ru-RU" sz="1200" b="1" dirty="0">
                <a:solidFill>
                  <a:srgbClr val="C00000"/>
                </a:solidFill>
                <a:latin typeface="Times New Roman" panose="02020603050405020304" pitchFamily="18" charset="0"/>
                <a:cs typeface="Times New Roman" panose="02020603050405020304" pitchFamily="18" charset="0"/>
              </a:rPr>
              <a:t>18 517,5</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3" name="Прямоугольник 2"/>
          <p:cNvSpPr/>
          <p:nvPr/>
        </p:nvSpPr>
        <p:spPr>
          <a:xfrm>
            <a:off x="179454" y="5999186"/>
            <a:ext cx="2998812" cy="646331"/>
          </a:xfrm>
          <a:prstGeom prst="rect">
            <a:avLst/>
          </a:prstGeom>
          <a:solidFill>
            <a:schemeClr val="accent3">
              <a:lumMod val="40000"/>
              <a:lumOff val="60000"/>
            </a:schemeClr>
          </a:solidFill>
        </p:spPr>
        <p:txBody>
          <a:bodyPr wrap="square">
            <a:spAutoFit/>
          </a:bodyP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dirty="0">
                <a:solidFill>
                  <a:srgbClr val="002060"/>
                </a:solidFill>
                <a:cs typeface="Times New Roman" panose="02020603050405020304" pitchFamily="18" charset="0"/>
              </a:rPr>
              <a:t>Комплекс мероприятий для документов по заключению концессионных </a:t>
            </a:r>
            <a:r>
              <a:rPr lang="ru-RU" altLang="ru-RU" sz="1200" b="1" dirty="0" smtClean="0">
                <a:solidFill>
                  <a:srgbClr val="002060"/>
                </a:solidFill>
                <a:cs typeface="Times New Roman" panose="02020603050405020304" pitchFamily="18" charset="0"/>
              </a:rPr>
              <a:t>соглашений </a:t>
            </a:r>
            <a:r>
              <a:rPr lang="ru-RU" altLang="ru-RU" sz="1200" b="1" dirty="0" smtClean="0">
                <a:solidFill>
                  <a:srgbClr val="FF0000"/>
                </a:solidFill>
                <a:cs typeface="Times New Roman" panose="02020603050405020304" pitchFamily="18" charset="0"/>
              </a:rPr>
              <a:t>335,0</a:t>
            </a:r>
            <a:r>
              <a:rPr lang="ru-RU" altLang="ru-RU" sz="1200" b="1" dirty="0" smtClean="0">
                <a:solidFill>
                  <a:srgbClr val="002060"/>
                </a:solidFill>
                <a:cs typeface="Times New Roman" panose="02020603050405020304" pitchFamily="18" charset="0"/>
              </a:rPr>
              <a:t> </a:t>
            </a:r>
            <a:r>
              <a:rPr lang="ru-RU" altLang="ru-RU" sz="1200" b="1" dirty="0">
                <a:solidFill>
                  <a:srgbClr val="002060"/>
                </a:solidFill>
                <a:cs typeface="Times New Roman" panose="02020603050405020304" pitchFamily="18" charset="0"/>
              </a:rPr>
              <a:t>тыс. руб.</a:t>
            </a:r>
          </a:p>
        </p:txBody>
      </p:sp>
      <p:sp>
        <p:nvSpPr>
          <p:cNvPr id="24" name="TextBox 23"/>
          <p:cNvSpPr txBox="1"/>
          <p:nvPr/>
        </p:nvSpPr>
        <p:spPr>
          <a:xfrm>
            <a:off x="6773408" y="2133903"/>
            <a:ext cx="2895589" cy="7830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Развитие инициативного бюджетирования на территории Чукотского автономного </a:t>
            </a:r>
            <a:r>
              <a:rPr lang="ru-RU" dirty="0" smtClean="0"/>
              <a:t>округа          </a:t>
            </a:r>
            <a:endParaRPr lang="en-US" dirty="0" smtClean="0"/>
          </a:p>
          <a:p>
            <a:r>
              <a:rPr lang="ru-RU" dirty="0" smtClean="0"/>
              <a:t> </a:t>
            </a:r>
            <a:r>
              <a:rPr lang="en-US" dirty="0" smtClean="0">
                <a:solidFill>
                  <a:srgbClr val="C00000"/>
                </a:solidFill>
              </a:rPr>
              <a:t>20 020,1</a:t>
            </a:r>
            <a:r>
              <a:rPr lang="en-US" dirty="0" smtClean="0">
                <a:solidFill>
                  <a:srgbClr val="C00000"/>
                </a:solidFill>
              </a:rPr>
              <a:t> </a:t>
            </a:r>
            <a:r>
              <a:rPr lang="ru-RU" dirty="0" smtClean="0"/>
              <a:t>тыс</a:t>
            </a:r>
            <a:r>
              <a:rPr lang="ru-RU" dirty="0"/>
              <a:t>.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30730"/>
                                        </p:tgtEl>
                                        <p:attrNameLst>
                                          <p:attrName>style.visibility</p:attrName>
                                        </p:attrNameLst>
                                      </p:cBhvr>
                                      <p:to>
                                        <p:strVal val="visible"/>
                                      </p:to>
                                    </p:set>
                                    <p:animEffect transition="in" filter="randombar(vertical)">
                                      <p:cBhvr additive="repl">
                                        <p:cTn id="25" dur="2000"/>
                                        <p:tgtEl>
                                          <p:spTgt spid="30730"/>
                                        </p:tgtEl>
                                      </p:cBhvr>
                                    </p:animEffect>
                                  </p:childTnLst>
                                </p:cTn>
                              </p:par>
                            </p:childTnLst>
                          </p:cTn>
                        </p:par>
                        <p:par>
                          <p:cTn id="26" fill="hold" nodeType="afterGroup">
                            <p:stCondLst>
                              <p:cond delay="8000"/>
                            </p:stCondLst>
                            <p:childTnLst>
                              <p:par>
                                <p:cTn id="27" presetID="14" presetClass="entr" presetSubtype="5" fill="hold" nodeType="afterEffect">
                                  <p:stCondLst>
                                    <p:cond delay="0"/>
                                  </p:stCondLst>
                                  <p:childTnLst>
                                    <p:set>
                                      <p:cBhvr additive="repl">
                                        <p:cTn id="28" dur="1" fill="hold">
                                          <p:stCondLst>
                                            <p:cond delay="0"/>
                                          </p:stCondLst>
                                        </p:cTn>
                                        <p:tgtEl>
                                          <p:spTgt spid="30731"/>
                                        </p:tgtEl>
                                        <p:attrNameLst>
                                          <p:attrName>style.visibility</p:attrName>
                                        </p:attrNameLst>
                                      </p:cBhvr>
                                      <p:to>
                                        <p:strVal val="visible"/>
                                      </p:to>
                                    </p:set>
                                    <p:animEffect transition="in" filter="randombar(vertical)">
                                      <p:cBhvr additive="repl">
                                        <p:cTn id="29" dur="2000"/>
                                        <p:tgtEl>
                                          <p:spTgt spid="30731"/>
                                        </p:tgtEl>
                                      </p:cBhvr>
                                    </p:animEffect>
                                  </p:childTnLst>
                                </p:cTn>
                              </p:par>
                            </p:childTnLst>
                          </p:cTn>
                        </p:par>
                        <p:par>
                          <p:cTn id="30" fill="hold" nodeType="afterGroup">
                            <p:stCondLst>
                              <p:cond delay="10000"/>
                            </p:stCondLst>
                            <p:childTnLst>
                              <p:par>
                                <p:cTn id="31" presetID="14" presetClass="entr" presetSubtype="5" fill="hold" nodeType="afterEffect">
                                  <p:stCondLst>
                                    <p:cond delay="0"/>
                                  </p:stCondLst>
                                  <p:childTnLst>
                                    <p:set>
                                      <p:cBhvr additive="repl">
                                        <p:cTn id="32" dur="1" fill="hold">
                                          <p:stCondLst>
                                            <p:cond delay="0"/>
                                          </p:stCondLst>
                                        </p:cTn>
                                        <p:tgtEl>
                                          <p:spTgt spid="30733"/>
                                        </p:tgtEl>
                                        <p:attrNameLst>
                                          <p:attrName>style.visibility</p:attrName>
                                        </p:attrNameLst>
                                      </p:cBhvr>
                                      <p:to>
                                        <p:strVal val="visible"/>
                                      </p:to>
                                    </p:set>
                                    <p:animEffect transition="in" filter="randombar(vertical)">
                                      <p:cBhvr additive="repl">
                                        <p:cTn id="33" dur="2000"/>
                                        <p:tgtEl>
                                          <p:spTgt spid="30733"/>
                                        </p:tgtEl>
                                      </p:cBhvr>
                                    </p:animEffect>
                                  </p:childTnLst>
                                </p:cTn>
                              </p:par>
                            </p:childTnLst>
                          </p:cTn>
                        </p:par>
                        <p:par>
                          <p:cTn id="34" fill="hold" nodeType="afterGroup">
                            <p:stCondLst>
                              <p:cond delay="12000"/>
                            </p:stCondLst>
                            <p:childTnLst>
                              <p:par>
                                <p:cTn id="35" presetID="14" presetClass="entr" presetSubtype="5" fill="hold" nodeType="afterEffect">
                                  <p:stCondLst>
                                    <p:cond delay="0"/>
                                  </p:stCondLst>
                                  <p:childTnLst>
                                    <p:set>
                                      <p:cBhvr additive="repl">
                                        <p:cTn id="36" dur="1" fill="hold">
                                          <p:stCondLst>
                                            <p:cond delay="0"/>
                                          </p:stCondLst>
                                        </p:cTn>
                                        <p:tgtEl>
                                          <p:spTgt spid="19"/>
                                        </p:tgtEl>
                                        <p:attrNameLst>
                                          <p:attrName>style.visibility</p:attrName>
                                        </p:attrNameLst>
                                      </p:cBhvr>
                                      <p:to>
                                        <p:strVal val="visible"/>
                                      </p:to>
                                    </p:set>
                                    <p:animEffect transition="in" filter="randombar(vertical)">
                                      <p:cBhvr additive="repl">
                                        <p:cTn id="37" dur="2000"/>
                                        <p:tgtEl>
                                          <p:spTgt spid="19"/>
                                        </p:tgtEl>
                                      </p:cBhvr>
                                    </p:animEffect>
                                  </p:childTnLst>
                                </p:cTn>
                              </p:par>
                            </p:childTnLst>
                          </p:cTn>
                        </p:par>
                        <p:par>
                          <p:cTn id="38" fill="hold">
                            <p:stCondLst>
                              <p:cond delay="14000"/>
                            </p:stCondLst>
                            <p:childTnLst>
                              <p:par>
                                <p:cTn id="39" presetID="14" presetClass="entr" presetSubtype="5" fill="hold" nodeType="afterEffect">
                                  <p:stCondLst>
                                    <p:cond delay="0"/>
                                  </p:stCondLst>
                                  <p:childTnLst>
                                    <p:set>
                                      <p:cBhvr additive="repl">
                                        <p:cTn id="40" dur="1" fill="hold">
                                          <p:stCondLst>
                                            <p:cond delay="0"/>
                                          </p:stCondLst>
                                        </p:cTn>
                                        <p:tgtEl>
                                          <p:spTgt spid="20"/>
                                        </p:tgtEl>
                                        <p:attrNameLst>
                                          <p:attrName>style.visibility</p:attrName>
                                        </p:attrNameLst>
                                      </p:cBhvr>
                                      <p:to>
                                        <p:strVal val="visible"/>
                                      </p:to>
                                    </p:set>
                                    <p:animEffect transition="in" filter="randombar(vertical)">
                                      <p:cBhvr additive="repl">
                                        <p:cTn id="41" dur="2000"/>
                                        <p:tgtEl>
                                          <p:spTgt spid="20"/>
                                        </p:tgtEl>
                                      </p:cBhvr>
                                    </p:animEffect>
                                  </p:childTnLst>
                                </p:cTn>
                              </p:par>
                            </p:childTnLst>
                          </p:cTn>
                        </p:par>
                        <p:par>
                          <p:cTn id="42" fill="hold">
                            <p:stCondLst>
                              <p:cond delay="16000"/>
                            </p:stCondLst>
                            <p:childTnLst>
                              <p:par>
                                <p:cTn id="43" presetID="14" presetClass="entr" presetSubtype="10" fill="hold" nodeType="afterEffect">
                                  <p:stCondLst>
                                    <p:cond delay="0"/>
                                  </p:stCondLst>
                                  <p:childTnLst>
                                    <p:set>
                                      <p:cBhvr additive="repl">
                                        <p:cTn id="44" dur="1" fill="hold">
                                          <p:stCondLst>
                                            <p:cond delay="0"/>
                                          </p:stCondLst>
                                        </p:cTn>
                                        <p:tgtEl>
                                          <p:spTgt spid="21"/>
                                        </p:tgtEl>
                                        <p:attrNameLst>
                                          <p:attrName>style.visibility</p:attrName>
                                        </p:attrNameLst>
                                      </p:cBhvr>
                                      <p:to>
                                        <p:strVal val="visible"/>
                                      </p:to>
                                    </p:set>
                                    <p:animEffect transition="in" filter="randombar(horizontal)">
                                      <p:cBhvr additive="repl">
                                        <p:cTn id="45" dur="2000"/>
                                        <p:tgtEl>
                                          <p:spTgt spid="21"/>
                                        </p:tgtEl>
                                      </p:cBhvr>
                                    </p:animEffect>
                                  </p:childTnLst>
                                </p:cTn>
                              </p:par>
                            </p:childTnLst>
                          </p:cTn>
                        </p:par>
                        <p:par>
                          <p:cTn id="46" fill="hold">
                            <p:stCondLst>
                              <p:cond delay="18000"/>
                            </p:stCondLst>
                            <p:childTnLst>
                              <p:par>
                                <p:cTn id="47" presetID="14" presetClass="entr" presetSubtype="10" fill="hold" nodeType="afterEffect">
                                  <p:stCondLst>
                                    <p:cond delay="0"/>
                                  </p:stCondLst>
                                  <p:childTnLst>
                                    <p:set>
                                      <p:cBhvr additive="repl">
                                        <p:cTn id="48" dur="1" fill="hold">
                                          <p:stCondLst>
                                            <p:cond delay="0"/>
                                          </p:stCondLst>
                                        </p:cTn>
                                        <p:tgtEl>
                                          <p:spTgt spid="23"/>
                                        </p:tgtEl>
                                        <p:attrNameLst>
                                          <p:attrName>style.visibility</p:attrName>
                                        </p:attrNameLst>
                                      </p:cBhvr>
                                      <p:to>
                                        <p:strVal val="visible"/>
                                      </p:to>
                                    </p:set>
                                    <p:animEffect transition="in" filter="randombar(horizontal)">
                                      <p:cBhvr additive="repl">
                                        <p:cTn id="49" dur="2000"/>
                                        <p:tgtEl>
                                          <p:spTgt spid="23"/>
                                        </p:tgtEl>
                                      </p:cBhvr>
                                    </p:animEffect>
                                  </p:childTnLst>
                                </p:cTn>
                              </p:par>
                            </p:childTnLst>
                          </p:cTn>
                        </p:par>
                        <p:par>
                          <p:cTn id="50" fill="hold">
                            <p:stCondLst>
                              <p:cond delay="20000"/>
                            </p:stCondLst>
                            <p:childTnLst>
                              <p:par>
                                <p:cTn id="51" presetID="14" presetClass="entr" presetSubtype="5" fill="hold" nodeType="afterEffect">
                                  <p:stCondLst>
                                    <p:cond delay="0"/>
                                  </p:stCondLst>
                                  <p:childTnLst>
                                    <p:set>
                                      <p:cBhvr additive="repl">
                                        <p:cTn id="52" dur="1" fill="hold">
                                          <p:stCondLst>
                                            <p:cond delay="0"/>
                                          </p:stCondLst>
                                        </p:cTn>
                                        <p:tgtEl>
                                          <p:spTgt spid="6"/>
                                        </p:tgtEl>
                                        <p:attrNameLst>
                                          <p:attrName>style.visibility</p:attrName>
                                        </p:attrNameLst>
                                      </p:cBhvr>
                                      <p:to>
                                        <p:strVal val="visible"/>
                                      </p:to>
                                    </p:set>
                                    <p:animEffect transition="in" filter="randombar(vertical)">
                                      <p:cBhvr additive="repl">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112746"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35</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a:t>
            </a:r>
            <a:r>
              <a:rPr lang="ru-RU" altLang="ru-RU" sz="1800" b="1" dirty="0" smtClean="0">
                <a:solidFill>
                  <a:srgbClr val="333399"/>
                </a:solidFill>
                <a:latin typeface="Bookman Old Style" panose="02050604050505020204" pitchFamily="18" charset="0"/>
              </a:rPr>
              <a:t>район </a:t>
            </a:r>
            <a:r>
              <a:rPr lang="ru-RU" altLang="ru-RU" sz="1600" b="1" dirty="0">
                <a:solidFill>
                  <a:srgbClr val="333399"/>
                </a:solidFill>
                <a:latin typeface="Times New Roman" panose="02020603050405020304" pitchFamily="18" charset="0"/>
              </a:rPr>
              <a:t>продолжение</a:t>
            </a:r>
          </a:p>
          <a:p>
            <a:pPr algn="ctr" eaLnBrk="1" hangingPunct="1">
              <a:spcBef>
                <a:spcPct val="0"/>
              </a:spcBef>
              <a:buFontTx/>
              <a:buNone/>
            </a:pP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646508"/>
            <a:ext cx="9217025" cy="165606"/>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endParaRPr lang="ru-RU" altLang="ru-RU" sz="1800" b="1" dirty="0">
              <a:solidFill>
                <a:srgbClr val="333399"/>
              </a:solidFill>
              <a:latin typeface="Times New Roman" panose="02020603050405020304" pitchFamily="18" charset="0"/>
            </a:endParaRPr>
          </a:p>
        </p:txBody>
      </p:sp>
      <p:sp>
        <p:nvSpPr>
          <p:cNvPr id="30724" name="Rectangle 4"/>
          <p:cNvSpPr>
            <a:spLocks noChangeArrowheads="1"/>
          </p:cNvSpPr>
          <p:nvPr/>
        </p:nvSpPr>
        <p:spPr bwMode="auto">
          <a:xfrm>
            <a:off x="314644" y="1016069"/>
            <a:ext cx="2998812" cy="9727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работ по увековечению памяти погибших при защите Отечества в ходе выполнения задач специальной военной операции </a:t>
            </a:r>
            <a:r>
              <a:rPr lang="ru-RU" altLang="ru-RU" sz="1200" b="1" dirty="0" smtClean="0">
                <a:solidFill>
                  <a:srgbClr val="C00000"/>
                </a:solidFill>
                <a:latin typeface="Times New Roman" panose="02020603050405020304" pitchFamily="18" charset="0"/>
                <a:cs typeface="Times New Roman" panose="02020603050405020304" pitchFamily="18" charset="0"/>
              </a:rPr>
              <a:t>1 500,1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r>
              <a:rPr lang="ru-RU" altLang="ru-RU" sz="1200" dirty="0">
                <a:solidFill>
                  <a:srgbClr val="002060"/>
                </a:solidFill>
                <a:latin typeface="Times New Roman" panose="02020603050405020304" pitchFamily="18" charset="0"/>
                <a:cs typeface="Times New Roman" panose="02020603050405020304" pitchFamily="18" charset="0"/>
              </a:rPr>
              <a:t>.</a:t>
            </a:r>
          </a:p>
        </p:txBody>
      </p:sp>
      <p:sp>
        <p:nvSpPr>
          <p:cNvPr id="30725" name="Rectangle 5"/>
          <p:cNvSpPr>
            <a:spLocks noChangeArrowheads="1"/>
          </p:cNvSpPr>
          <p:nvPr/>
        </p:nvSpPr>
        <p:spPr bwMode="auto">
          <a:xfrm>
            <a:off x="6735850" y="967155"/>
            <a:ext cx="3062937" cy="87767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Субсидирование сельскохозяйственного производства и развития животноводства (пушного звероводства) </a:t>
            </a:r>
            <a:r>
              <a:rPr lang="ru-RU" altLang="ru-RU" sz="1200" b="1" dirty="0">
                <a:solidFill>
                  <a:srgbClr val="FF0000"/>
                </a:solidFill>
                <a:latin typeface="Times New Roman" panose="02020603050405020304" pitchFamily="18" charset="0"/>
                <a:cs typeface="Times New Roman" panose="02020603050405020304" pitchFamily="18" charset="0"/>
              </a:rPr>
              <a:t>894,7</a:t>
            </a:r>
            <a:r>
              <a:rPr lang="ru-RU" altLang="ru-RU" sz="1200" b="1" dirty="0">
                <a:solidFill>
                  <a:srgbClr val="002060"/>
                </a:solidFill>
                <a:latin typeface="Times New Roman" panose="02020603050405020304" pitchFamily="18" charset="0"/>
                <a:cs typeface="Times New Roman" panose="02020603050405020304" pitchFamily="18" charset="0"/>
              </a:rPr>
              <a:t> тыс.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304439" y="3201407"/>
            <a:ext cx="3009017" cy="43204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Комплектование библиотечного фонда </a:t>
            </a:r>
            <a:r>
              <a:rPr lang="ru-RU" altLang="ru-RU" sz="1200" b="1" dirty="0" smtClean="0">
                <a:solidFill>
                  <a:srgbClr val="C00000"/>
                </a:solidFill>
                <a:latin typeface="Times New Roman" panose="02020603050405020304" pitchFamily="18" charset="0"/>
                <a:cs typeface="Times New Roman" panose="02020603050405020304" pitchFamily="18" charset="0"/>
              </a:rPr>
              <a:t>162,3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 name="TextBox 1"/>
          <p:cNvSpPr txBox="1"/>
          <p:nvPr/>
        </p:nvSpPr>
        <p:spPr>
          <a:xfrm>
            <a:off x="309541" y="2093875"/>
            <a:ext cx="2998812" cy="100249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Организация и проведение культурно-массовых мероприятий в муниципальном образовании Чукотский муниципальный район </a:t>
            </a:r>
          </a:p>
          <a:p>
            <a:r>
              <a:rPr lang="ru-RU" dirty="0" smtClean="0">
                <a:solidFill>
                  <a:srgbClr val="C00000"/>
                </a:solidFill>
              </a:rPr>
              <a:t>2 </a:t>
            </a:r>
            <a:r>
              <a:rPr lang="ru-RU" dirty="0" smtClean="0">
                <a:solidFill>
                  <a:srgbClr val="C00000"/>
                </a:solidFill>
              </a:rPr>
              <a:t>899,</a:t>
            </a:r>
            <a:r>
              <a:rPr lang="en-US" dirty="0" smtClean="0">
                <a:solidFill>
                  <a:srgbClr val="C00000"/>
                </a:solidFill>
              </a:rPr>
              <a:t>3</a:t>
            </a:r>
            <a:r>
              <a:rPr lang="ru-RU" dirty="0" smtClean="0">
                <a:solidFill>
                  <a:srgbClr val="C00000"/>
                </a:solidFill>
              </a:rPr>
              <a:t> </a:t>
            </a:r>
            <a:r>
              <a:rPr lang="ru-RU" dirty="0"/>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id="{040DB06D-62A0-CA84-18FD-E9F25855EF18}"/>
              </a:ext>
            </a:extLst>
          </p:cNvPr>
          <p:cNvSpPr>
            <a:spLocks noChangeArrowheads="1"/>
          </p:cNvSpPr>
          <p:nvPr/>
        </p:nvSpPr>
        <p:spPr bwMode="auto">
          <a:xfrm>
            <a:off x="312108" y="3697541"/>
            <a:ext cx="3003883" cy="47691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smtClean="0">
                <a:solidFill>
                  <a:srgbClr val="002060"/>
                </a:solidFill>
                <a:latin typeface="Times New Roman" panose="02020603050405020304" pitchFamily="18" charset="0"/>
                <a:cs typeface="Times New Roman" panose="02020603050405020304" pitchFamily="18" charset="0"/>
              </a:rPr>
              <a:t>Культурно-массовые мероприятия в муниципальном образовании Чукотский муниципальный район </a:t>
            </a:r>
            <a:r>
              <a:rPr lang="ru-RU" altLang="ru-RU" sz="1200" b="1" dirty="0">
                <a:solidFill>
                  <a:srgbClr val="FF0000"/>
                </a:solidFill>
                <a:latin typeface="Times New Roman" panose="02020603050405020304" pitchFamily="18" charset="0"/>
                <a:cs typeface="Times New Roman" panose="02020603050405020304" pitchFamily="18" charset="0"/>
              </a:rPr>
              <a:t>4 399,4</a:t>
            </a:r>
            <a:r>
              <a:rPr lang="en-US" altLang="ru-RU" sz="1200" b="1" dirty="0">
                <a:solidFill>
                  <a:srgbClr val="FF0000"/>
                </a:solidFill>
                <a:latin typeface="Times New Roman" panose="02020603050405020304" pitchFamily="18" charset="0"/>
                <a:cs typeface="Times New Roman" panose="02020603050405020304" pitchFamily="18" charset="0"/>
              </a:rPr>
              <a:t>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7" name="Rectangle 7">
            <a:extLst>
              <a:ext uri="{FF2B5EF4-FFF2-40B4-BE49-F238E27FC236}">
                <a16:creationId xmlns:a16="http://schemas.microsoft.com/office/drawing/2014/main" id="{D738D7F8-B154-78B8-5E49-743A602A0F98}"/>
              </a:ext>
            </a:extLst>
          </p:cNvPr>
          <p:cNvSpPr>
            <a:spLocks noChangeArrowheads="1"/>
          </p:cNvSpPr>
          <p:nvPr/>
        </p:nvSpPr>
        <p:spPr bwMode="auto">
          <a:xfrm>
            <a:off x="314644" y="5735858"/>
            <a:ext cx="3003883" cy="74749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Финансовое обеспечение выполнения муниципального задания культурно-досуговые учреждения </a:t>
            </a:r>
            <a:r>
              <a:rPr lang="ru-RU" altLang="ru-RU" sz="1200" b="1" dirty="0" smtClean="0">
                <a:solidFill>
                  <a:srgbClr val="C00000"/>
                </a:solidFill>
                <a:latin typeface="Times New Roman" panose="02020603050405020304" pitchFamily="18" charset="0"/>
                <a:cs typeface="Times New Roman" panose="02020603050405020304" pitchFamily="18" charset="0"/>
              </a:rPr>
              <a:t>1</a:t>
            </a:r>
            <a:r>
              <a:rPr lang="en-US" altLang="ru-RU" sz="1200" b="1" dirty="0" smtClean="0">
                <a:solidFill>
                  <a:srgbClr val="C00000"/>
                </a:solidFill>
                <a:latin typeface="Times New Roman" panose="02020603050405020304" pitchFamily="18" charset="0"/>
                <a:cs typeface="Times New Roman" panose="02020603050405020304" pitchFamily="18" charset="0"/>
              </a:rPr>
              <a:t>39</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en-US" altLang="ru-RU" sz="1200" b="1" dirty="0" smtClean="0">
                <a:solidFill>
                  <a:srgbClr val="C00000"/>
                </a:solidFill>
                <a:latin typeface="Times New Roman" panose="02020603050405020304" pitchFamily="18" charset="0"/>
                <a:cs typeface="Times New Roman" panose="02020603050405020304" pitchFamily="18" charset="0"/>
              </a:rPr>
              <a:t>640,7</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8" name="Rectangle 7">
            <a:extLst>
              <a:ext uri="{FF2B5EF4-FFF2-40B4-BE49-F238E27FC236}">
                <a16:creationId xmlns:a16="http://schemas.microsoft.com/office/drawing/2014/main" id="{BB9435D2-C428-07C5-703F-951A91798D6B}"/>
              </a:ext>
            </a:extLst>
          </p:cNvPr>
          <p:cNvSpPr>
            <a:spLocks noChangeArrowheads="1"/>
          </p:cNvSpPr>
          <p:nvPr/>
        </p:nvSpPr>
        <p:spPr bwMode="auto">
          <a:xfrm>
            <a:off x="3565214" y="1030223"/>
            <a:ext cx="3003482" cy="172822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социально ориентированным некоммерческим организациям, зарегистрированным в Чукотском муниципальном районе и не являющимся государственными (муниципальными) учреждениями, на возмещение затрат в сфере культуры и молодежной политики </a:t>
            </a:r>
            <a:r>
              <a:rPr lang="ru-RU" altLang="ru-RU" sz="1200" b="1" dirty="0">
                <a:solidFill>
                  <a:srgbClr val="C00000"/>
                </a:solidFill>
                <a:latin typeface="Times New Roman" panose="02020603050405020304" pitchFamily="18" charset="0"/>
                <a:cs typeface="Times New Roman" panose="02020603050405020304" pitchFamily="18" charset="0"/>
              </a:rPr>
              <a:t>200,0</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1" name="Rectangle 5">
            <a:extLst>
              <a:ext uri="{FF2B5EF4-FFF2-40B4-BE49-F238E27FC236}">
                <a16:creationId xmlns:a16="http://schemas.microsoft.com/office/drawing/2014/main" id="{429EBD2B-3627-0D4F-45D6-B05B9A899BC8}"/>
              </a:ext>
            </a:extLst>
          </p:cNvPr>
          <p:cNvSpPr>
            <a:spLocks noChangeArrowheads="1"/>
          </p:cNvSpPr>
          <p:nvPr/>
        </p:nvSpPr>
        <p:spPr bwMode="auto">
          <a:xfrm>
            <a:off x="3535486" y="5229200"/>
            <a:ext cx="3062937" cy="55878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авиационных площадок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415,0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2" name="Rectangle 5">
            <a:extLst>
              <a:ext uri="{FF2B5EF4-FFF2-40B4-BE49-F238E27FC236}">
                <a16:creationId xmlns:a16="http://schemas.microsoft.com/office/drawing/2014/main" id="{FC6C5053-7EC6-44CC-3A16-3262B8B5B822}"/>
              </a:ext>
            </a:extLst>
          </p:cNvPr>
          <p:cNvSpPr>
            <a:spLocks noChangeArrowheads="1"/>
          </p:cNvSpPr>
          <p:nvPr/>
        </p:nvSpPr>
        <p:spPr bwMode="auto">
          <a:xfrm>
            <a:off x="3537475" y="4007553"/>
            <a:ext cx="3062937" cy="113236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юридических лиц и индивидуальных предпринимателей, осуществляющих пассажирские перевозки на территории муниципального образования </a:t>
            </a:r>
          </a:p>
          <a:p>
            <a:pPr algn="ctr" eaLnBrk="1" hangingPunct="1">
              <a:buNone/>
            </a:pPr>
            <a:r>
              <a:rPr lang="en-US" altLang="ru-RU" sz="1200" b="1" dirty="0" smtClean="0">
                <a:solidFill>
                  <a:srgbClr val="C00000"/>
                </a:solidFill>
                <a:latin typeface="Times New Roman" panose="02020603050405020304" pitchFamily="18" charset="0"/>
                <a:cs typeface="Times New Roman" panose="02020603050405020304" pitchFamily="18" charset="0"/>
              </a:rPr>
              <a:t>3 805,3</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4" name="Rectangle 5">
            <a:extLst>
              <a:ext uri="{FF2B5EF4-FFF2-40B4-BE49-F238E27FC236}">
                <a16:creationId xmlns:a16="http://schemas.microsoft.com/office/drawing/2014/main" id="{2267CB99-6EC1-171F-AC17-9BE486AB8C01}"/>
              </a:ext>
            </a:extLst>
          </p:cNvPr>
          <p:cNvSpPr>
            <a:spLocks noChangeArrowheads="1"/>
          </p:cNvSpPr>
          <p:nvPr/>
        </p:nvSpPr>
        <p:spPr bwMode="auto">
          <a:xfrm>
            <a:off x="3586231" y="5877272"/>
            <a:ext cx="3003482" cy="60607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производства  и реализации социально-значимых видов хлеба </a:t>
            </a:r>
          </a:p>
          <a:p>
            <a:pPr algn="ctr" eaLnBrk="1" hangingPunct="1">
              <a:buNone/>
            </a:pPr>
            <a:r>
              <a:rPr lang="en-US" altLang="ru-RU" sz="1200" b="1" dirty="0" smtClean="0">
                <a:solidFill>
                  <a:srgbClr val="C00000"/>
                </a:solidFill>
                <a:latin typeface="Times New Roman" panose="02020603050405020304" pitchFamily="18" charset="0"/>
                <a:cs typeface="Times New Roman" panose="02020603050405020304" pitchFamily="18" charset="0"/>
              </a:rPr>
              <a:t>26 485,7</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7" name="Rectangle 5">
            <a:extLst>
              <a:ext uri="{FF2B5EF4-FFF2-40B4-BE49-F238E27FC236}">
                <a16:creationId xmlns:a16="http://schemas.microsoft.com/office/drawing/2014/main" id="{1350A772-711C-FB57-48C3-4E8DB114161E}"/>
              </a:ext>
            </a:extLst>
          </p:cNvPr>
          <p:cNvSpPr>
            <a:spLocks noChangeArrowheads="1"/>
          </p:cNvSpPr>
          <p:nvPr/>
        </p:nvSpPr>
        <p:spPr bwMode="auto">
          <a:xfrm>
            <a:off x="6731314" y="5877272"/>
            <a:ext cx="3129027" cy="84420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на создание благоприятных условий для устойчивого производства молочной продукции </a:t>
            </a:r>
            <a:r>
              <a:rPr lang="en-US" altLang="ru-RU" sz="1200" b="1" dirty="0" smtClean="0">
                <a:solidFill>
                  <a:srgbClr val="C00000"/>
                </a:solidFill>
                <a:latin typeface="Times New Roman" panose="02020603050405020304" pitchFamily="18" charset="0"/>
                <a:cs typeface="Times New Roman" panose="02020603050405020304" pitchFamily="18" charset="0"/>
              </a:rPr>
              <a:t>4 051,4</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8" name="Rectangle 5">
            <a:extLst>
              <a:ext uri="{FF2B5EF4-FFF2-40B4-BE49-F238E27FC236}">
                <a16:creationId xmlns:a16="http://schemas.microsoft.com/office/drawing/2014/main" id="{AE0EC2EE-CB34-9D09-6A90-9D27F83411F7}"/>
              </a:ext>
            </a:extLst>
          </p:cNvPr>
          <p:cNvSpPr>
            <a:spLocks noChangeArrowheads="1"/>
          </p:cNvSpPr>
          <p:nvPr/>
        </p:nvSpPr>
        <p:spPr bwMode="auto">
          <a:xfrm>
            <a:off x="6731314" y="2424627"/>
            <a:ext cx="3062937" cy="56947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Субсидия на возмещение расходов по обустройству участков  любительского </a:t>
            </a:r>
            <a:r>
              <a:rPr lang="ru-RU" altLang="ru-RU" sz="1200" b="1" dirty="0" smtClean="0">
                <a:solidFill>
                  <a:srgbClr val="002060"/>
                </a:solidFill>
                <a:latin typeface="Times New Roman" panose="02020603050405020304" pitchFamily="18" charset="0"/>
                <a:cs typeface="Times New Roman" panose="02020603050405020304" pitchFamily="18" charset="0"/>
              </a:rPr>
              <a:t>рыболовства </a:t>
            </a:r>
            <a:r>
              <a:rPr lang="ru-RU" altLang="ru-RU" sz="1200" b="1" dirty="0" smtClean="0">
                <a:solidFill>
                  <a:srgbClr val="C00000"/>
                </a:solidFill>
                <a:latin typeface="Times New Roman" panose="02020603050405020304" pitchFamily="18" charset="0"/>
                <a:cs typeface="Times New Roman" panose="02020603050405020304" pitchFamily="18" charset="0"/>
              </a:rPr>
              <a:t>705,6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4" name="Rectangle 5">
            <a:extLst>
              <a:ext uri="{FF2B5EF4-FFF2-40B4-BE49-F238E27FC236}">
                <a16:creationId xmlns:a16="http://schemas.microsoft.com/office/drawing/2014/main" id="{9187DF9F-C431-A6F3-5D06-9B03ECA7AF26}"/>
              </a:ext>
            </a:extLst>
          </p:cNvPr>
          <p:cNvSpPr>
            <a:spLocks noChangeArrowheads="1"/>
          </p:cNvSpPr>
          <p:nvPr/>
        </p:nvSpPr>
        <p:spPr bwMode="auto">
          <a:xfrm>
            <a:off x="314645" y="5017123"/>
            <a:ext cx="2977194" cy="63325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Материальное обеспечение учреждений </a:t>
            </a:r>
            <a:r>
              <a:rPr lang="ru-RU" altLang="ru-RU" sz="1200" b="1" dirty="0" smtClean="0">
                <a:solidFill>
                  <a:srgbClr val="002060"/>
                </a:solidFill>
                <a:latin typeface="Times New Roman" panose="02020603050405020304" pitchFamily="18" charset="0"/>
                <a:cs typeface="Times New Roman" panose="02020603050405020304" pitchFamily="18" charset="0"/>
              </a:rPr>
              <a:t>культуры </a:t>
            </a:r>
            <a:r>
              <a:rPr lang="ru-RU" altLang="ru-RU" sz="1200" b="1" dirty="0">
                <a:solidFill>
                  <a:srgbClr val="FF0000"/>
                </a:solidFill>
                <a:latin typeface="Times New Roman" panose="02020603050405020304" pitchFamily="18" charset="0"/>
                <a:cs typeface="Times New Roman" panose="02020603050405020304" pitchFamily="18" charset="0"/>
              </a:rPr>
              <a:t>1 607,1 </a:t>
            </a:r>
            <a:r>
              <a:rPr lang="ru-RU" altLang="ru-RU" sz="1200" b="1" dirty="0">
                <a:solidFill>
                  <a:srgbClr val="002060"/>
                </a:solidFill>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6" name="Rectangle 5">
            <a:extLst>
              <a:ext uri="{FF2B5EF4-FFF2-40B4-BE49-F238E27FC236}">
                <a16:creationId xmlns:a16="http://schemas.microsoft.com/office/drawing/2014/main" id="{60E84EF5-4F47-2F9A-F6AB-2EE29EA0E7D8}"/>
              </a:ext>
            </a:extLst>
          </p:cNvPr>
          <p:cNvSpPr>
            <a:spLocks noChangeArrowheads="1"/>
          </p:cNvSpPr>
          <p:nvPr/>
        </p:nvSpPr>
        <p:spPr bwMode="auto">
          <a:xfrm>
            <a:off x="6731314" y="4007553"/>
            <a:ext cx="3129027" cy="48330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Мероприятия по обеспечению жильем молодых семей </a:t>
            </a:r>
            <a:r>
              <a:rPr lang="ru-RU" altLang="ru-RU" sz="1200" b="1" dirty="0" smtClean="0">
                <a:solidFill>
                  <a:srgbClr val="C00000"/>
                </a:solidFill>
                <a:latin typeface="Times New Roman" panose="02020603050405020304" pitchFamily="18" charset="0"/>
                <a:cs typeface="Times New Roman" panose="02020603050405020304" pitchFamily="18" charset="0"/>
              </a:rPr>
              <a:t>7 315,0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7" name="Rectangle 5">
            <a:extLst>
              <a:ext uri="{FF2B5EF4-FFF2-40B4-BE49-F238E27FC236}">
                <a16:creationId xmlns:a16="http://schemas.microsoft.com/office/drawing/2014/main" id="{F186C8C3-5132-32B3-927B-10FADE4DF8A4}"/>
              </a:ext>
            </a:extLst>
          </p:cNvPr>
          <p:cNvSpPr>
            <a:spLocks noChangeArrowheads="1"/>
          </p:cNvSpPr>
          <p:nvPr/>
        </p:nvSpPr>
        <p:spPr bwMode="auto">
          <a:xfrm>
            <a:off x="6731314" y="4628945"/>
            <a:ext cx="3129585" cy="115904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жилыми помещениями детей-сирот и детей, оставшихся без попечения родителей, а также лиц из числа детей-сирот и детей, оставшихся без попечения родителей </a:t>
            </a:r>
          </a:p>
          <a:p>
            <a:pPr algn="ctr" eaLnBrk="1" hangingPunct="1">
              <a:buNone/>
            </a:pPr>
            <a:r>
              <a:rPr lang="en-US" altLang="ru-RU" sz="1200" b="1" dirty="0" smtClean="0">
                <a:solidFill>
                  <a:srgbClr val="C00000"/>
                </a:solidFill>
                <a:latin typeface="Times New Roman" panose="02020603050405020304" pitchFamily="18" charset="0"/>
                <a:cs typeface="Times New Roman" panose="02020603050405020304" pitchFamily="18" charset="0"/>
              </a:rPr>
              <a:t>36 027,6</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 name="Прямоугольник 2"/>
          <p:cNvSpPr/>
          <p:nvPr/>
        </p:nvSpPr>
        <p:spPr>
          <a:xfrm>
            <a:off x="314644" y="4259936"/>
            <a:ext cx="2977194" cy="646331"/>
          </a:xfrm>
          <a:prstGeom prst="rect">
            <a:avLst/>
          </a:prstGeom>
          <a:solidFill>
            <a:schemeClr val="accent3">
              <a:lumMod val="40000"/>
              <a:lumOff val="60000"/>
            </a:schemeClr>
          </a:solidFill>
        </p:spPr>
        <p:txBody>
          <a:bodyPr wrap="square">
            <a:spAutoFit/>
          </a:bodyP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dirty="0">
                <a:solidFill>
                  <a:srgbClr val="002060"/>
                </a:solidFill>
                <a:cs typeface="Times New Roman" panose="02020603050405020304" pitchFamily="18" charset="0"/>
              </a:rPr>
              <a:t>Поддержка, популяризация и развитие физической культуры и </a:t>
            </a:r>
            <a:r>
              <a:rPr lang="ru-RU" altLang="ru-RU" sz="1200" b="1" dirty="0" smtClean="0">
                <a:solidFill>
                  <a:srgbClr val="002060"/>
                </a:solidFill>
                <a:cs typeface="Times New Roman" panose="02020603050405020304" pitchFamily="18" charset="0"/>
              </a:rPr>
              <a:t>спорта </a:t>
            </a:r>
            <a:r>
              <a:rPr lang="ru-RU" altLang="ru-RU" sz="1200" b="1" dirty="0" smtClean="0">
                <a:solidFill>
                  <a:srgbClr val="FF0000"/>
                </a:solidFill>
                <a:cs typeface="Times New Roman" panose="02020603050405020304" pitchFamily="18" charset="0"/>
              </a:rPr>
              <a:t>8 115,2 </a:t>
            </a:r>
            <a:r>
              <a:rPr lang="ru-RU" altLang="ru-RU" sz="1200" b="1" dirty="0">
                <a:solidFill>
                  <a:srgbClr val="002060"/>
                </a:solidFill>
                <a:cs typeface="Times New Roman" panose="02020603050405020304" pitchFamily="18" charset="0"/>
              </a:rPr>
              <a:t>тыс. руб.</a:t>
            </a:r>
          </a:p>
        </p:txBody>
      </p:sp>
      <p:sp>
        <p:nvSpPr>
          <p:cNvPr id="22" name="Rectangle 5"/>
          <p:cNvSpPr>
            <a:spLocks noChangeArrowheads="1"/>
          </p:cNvSpPr>
          <p:nvPr/>
        </p:nvSpPr>
        <p:spPr bwMode="auto">
          <a:xfrm>
            <a:off x="6735849" y="1896745"/>
            <a:ext cx="3062937" cy="47596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Субсидирование северного </a:t>
            </a:r>
            <a:r>
              <a:rPr lang="ru-RU" altLang="ru-RU" sz="1200" b="1" dirty="0" smtClean="0">
                <a:solidFill>
                  <a:srgbClr val="002060"/>
                </a:solidFill>
                <a:latin typeface="Times New Roman" panose="02020603050405020304" pitchFamily="18" charset="0"/>
                <a:cs typeface="Times New Roman" panose="02020603050405020304" pitchFamily="18" charset="0"/>
              </a:rPr>
              <a:t>оленеводства </a:t>
            </a:r>
            <a:r>
              <a:rPr lang="ru-RU" altLang="ru-RU" sz="1200" b="1" dirty="0" smtClean="0">
                <a:solidFill>
                  <a:srgbClr val="C00000"/>
                </a:solidFill>
                <a:latin typeface="Times New Roman" panose="02020603050405020304" pitchFamily="18" charset="0"/>
                <a:cs typeface="Times New Roman" panose="02020603050405020304" pitchFamily="18" charset="0"/>
              </a:rPr>
              <a:t>1 </a:t>
            </a:r>
            <a:r>
              <a:rPr lang="en-US" altLang="ru-RU" sz="1200" b="1" dirty="0" smtClean="0">
                <a:solidFill>
                  <a:srgbClr val="C00000"/>
                </a:solidFill>
                <a:latin typeface="Times New Roman" panose="02020603050405020304" pitchFamily="18" charset="0"/>
                <a:cs typeface="Times New Roman" panose="02020603050405020304" pitchFamily="18" charset="0"/>
              </a:rPr>
              <a:t>5</a:t>
            </a:r>
            <a:r>
              <a:rPr lang="ru-RU" altLang="ru-RU" sz="1200" b="1" dirty="0" smtClean="0">
                <a:solidFill>
                  <a:srgbClr val="C00000"/>
                </a:solidFill>
                <a:latin typeface="Times New Roman" panose="02020603050405020304" pitchFamily="18" charset="0"/>
                <a:cs typeface="Times New Roman" panose="02020603050405020304" pitchFamily="18" charset="0"/>
              </a:rPr>
              <a:t>8</a:t>
            </a:r>
            <a:r>
              <a:rPr lang="en-US" altLang="ru-RU" sz="1200" b="1" dirty="0" smtClean="0">
                <a:solidFill>
                  <a:srgbClr val="C00000"/>
                </a:solidFill>
                <a:latin typeface="Times New Roman" panose="02020603050405020304" pitchFamily="18" charset="0"/>
                <a:cs typeface="Times New Roman" panose="02020603050405020304" pitchFamily="18" charset="0"/>
              </a:rPr>
              <a:t>6</a:t>
            </a:r>
            <a:r>
              <a:rPr lang="ru-RU" altLang="ru-RU" sz="1200" b="1" dirty="0" smtClean="0">
                <a:solidFill>
                  <a:srgbClr val="C00000"/>
                </a:solidFill>
                <a:latin typeface="Times New Roman" panose="02020603050405020304" pitchFamily="18" charset="0"/>
                <a:cs typeface="Times New Roman" panose="02020603050405020304" pitchFamily="18" charset="0"/>
              </a:rPr>
              <a:t>,</a:t>
            </a:r>
            <a:r>
              <a:rPr lang="en-US" altLang="ru-RU" sz="1200" b="1" dirty="0" smtClean="0">
                <a:solidFill>
                  <a:srgbClr val="C00000"/>
                </a:solidFill>
                <a:latin typeface="Times New Roman" panose="02020603050405020304" pitchFamily="18" charset="0"/>
                <a:cs typeface="Times New Roman" panose="02020603050405020304" pitchFamily="18" charset="0"/>
              </a:rPr>
              <a:t>4</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31314" y="3154541"/>
            <a:ext cx="3062937" cy="646331"/>
          </a:xfrm>
          <a:prstGeom prst="rect">
            <a:avLst/>
          </a:prstGeom>
          <a:solidFill>
            <a:schemeClr val="accent3">
              <a:lumMod val="40000"/>
              <a:lumOff val="60000"/>
            </a:schemeClr>
          </a:solidFill>
        </p:spPr>
        <p:txBody>
          <a:bodyPr wrap="square">
            <a:spAutoFit/>
          </a:bodyPr>
          <a:lstStyle/>
          <a:p>
            <a:pPr algn="ctr" eaLnBrk="1" hangingPunct="1">
              <a:buNone/>
            </a:pPr>
            <a:r>
              <a:rPr lang="ru-RU" altLang="ru-RU" sz="1200" b="1" dirty="0" err="1" smtClean="0">
                <a:solidFill>
                  <a:srgbClr val="002060"/>
                </a:solidFill>
                <a:cs typeface="Times New Roman" panose="02020603050405020304" pitchFamily="18" charset="0"/>
              </a:rPr>
              <a:t>Грантовая</a:t>
            </a:r>
            <a:r>
              <a:rPr lang="ru-RU" altLang="ru-RU" sz="1200" b="1" dirty="0" smtClean="0">
                <a:solidFill>
                  <a:srgbClr val="002060"/>
                </a:solidFill>
                <a:cs typeface="Times New Roman" panose="02020603050405020304" pitchFamily="18" charset="0"/>
              </a:rPr>
              <a:t> поддержка проектов,  направленных на развитие культуры </a:t>
            </a:r>
            <a:r>
              <a:rPr lang="ru-RU" altLang="ru-RU" sz="1200" b="1" dirty="0">
                <a:solidFill>
                  <a:srgbClr val="C00000"/>
                </a:solidFill>
                <a:cs typeface="Times New Roman" panose="02020603050405020304" pitchFamily="18" charset="0"/>
              </a:rPr>
              <a:t>158,3</a:t>
            </a:r>
            <a:r>
              <a:rPr lang="ru-RU" altLang="ru-RU" sz="1200" b="1" dirty="0" smtClean="0">
                <a:solidFill>
                  <a:srgbClr val="002060"/>
                </a:solidFill>
                <a:cs typeface="Times New Roman" panose="02020603050405020304" pitchFamily="18" charset="0"/>
              </a:rPr>
              <a:t> </a:t>
            </a:r>
            <a:r>
              <a:rPr lang="ru-RU" altLang="ru-RU" sz="1200" b="1" dirty="0">
                <a:solidFill>
                  <a:srgbClr val="002060"/>
                </a:solidFill>
                <a:cs typeface="Times New Roman" panose="02020603050405020304" pitchFamily="18" charset="0"/>
              </a:rPr>
              <a:t>тыс. руб.</a:t>
            </a:r>
          </a:p>
        </p:txBody>
      </p:sp>
      <p:sp>
        <p:nvSpPr>
          <p:cNvPr id="25" name="Rectangle 7"/>
          <p:cNvSpPr>
            <a:spLocks noChangeArrowheads="1"/>
          </p:cNvSpPr>
          <p:nvPr/>
        </p:nvSpPr>
        <p:spPr bwMode="auto">
          <a:xfrm>
            <a:off x="3586231" y="2994098"/>
            <a:ext cx="2982465" cy="79175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Проектно-изыскательские, ремонтные работы, строительство и реконструкция объектов культуры, </a:t>
            </a:r>
            <a:r>
              <a:rPr lang="ru-RU" altLang="ru-RU" sz="1200" b="1" dirty="0" smtClean="0">
                <a:solidFill>
                  <a:srgbClr val="002060"/>
                </a:solidFill>
                <a:latin typeface="Times New Roman" panose="02020603050405020304" pitchFamily="18" charset="0"/>
                <a:cs typeface="Times New Roman" panose="02020603050405020304" pitchFamily="18" charset="0"/>
              </a:rPr>
              <a:t>спорта </a:t>
            </a:r>
            <a:r>
              <a:rPr lang="ru-RU" altLang="ru-RU" sz="1200" b="1" dirty="0" smtClean="0">
                <a:solidFill>
                  <a:srgbClr val="FF0000"/>
                </a:solidFill>
                <a:latin typeface="Times New Roman" panose="02020603050405020304" pitchFamily="18" charset="0"/>
                <a:cs typeface="Times New Roman" panose="02020603050405020304" pitchFamily="18" charset="0"/>
              </a:rPr>
              <a:t>18 </a:t>
            </a:r>
            <a:r>
              <a:rPr lang="ru-RU" altLang="ru-RU" sz="1200" b="1" dirty="0" smtClean="0">
                <a:solidFill>
                  <a:srgbClr val="FF0000"/>
                </a:solidFill>
                <a:latin typeface="Times New Roman" panose="02020603050405020304" pitchFamily="18" charset="0"/>
                <a:cs typeface="Times New Roman" panose="02020603050405020304" pitchFamily="18" charset="0"/>
              </a:rPr>
              <a:t>435,</a:t>
            </a:r>
            <a:r>
              <a:rPr lang="en-US" altLang="ru-RU" sz="1200" b="1" dirty="0" smtClean="0">
                <a:solidFill>
                  <a:srgbClr val="FF0000"/>
                </a:solidFill>
                <a:latin typeface="Times New Roman" panose="02020603050405020304" pitchFamily="18" charset="0"/>
                <a:cs typeface="Times New Roman" panose="02020603050405020304" pitchFamily="18" charset="0"/>
              </a:rPr>
              <a:t>8</a:t>
            </a:r>
            <a:r>
              <a:rPr lang="ru-RU" altLang="ru-RU" sz="1200" b="1" dirty="0" smtClean="0">
                <a:solidFill>
                  <a:srgbClr val="FF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Tree>
    <p:extLst>
      <p:ext uri="{BB962C8B-B14F-4D97-AF65-F5344CB8AC3E}">
        <p14:creationId xmlns:p14="http://schemas.microsoft.com/office/powerpoint/2010/main" val="21970045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7"/>
                                        </p:tgtEl>
                                        <p:attrNameLst>
                                          <p:attrName>style.visibility</p:attrName>
                                        </p:attrNameLst>
                                      </p:cBhvr>
                                      <p:to>
                                        <p:strVal val="visible"/>
                                      </p:to>
                                    </p:set>
                                    <p:animEffect transition="in" filter="randombar(vertical)">
                                      <p:cBhvr additive="repl">
                                        <p:cTn id="28" dur="2000"/>
                                        <p:tgtEl>
                                          <p:spTgt spid="7"/>
                                        </p:tgtEl>
                                      </p:cBhvr>
                                    </p:animEffect>
                                  </p:childTnLst>
                                </p:cTn>
                              </p:par>
                              <p:par>
                                <p:cTn id="29" presetID="14" presetClass="entr" presetSubtype="5" fill="hold" nodeType="withEffect">
                                  <p:stCondLst>
                                    <p:cond delay="0"/>
                                  </p:stCondLst>
                                  <p:childTnLst>
                                    <p:set>
                                      <p:cBhvr additive="repl">
                                        <p:cTn id="30" dur="1" fill="hold">
                                          <p:stCondLst>
                                            <p:cond delay="0"/>
                                          </p:stCondLst>
                                        </p:cTn>
                                        <p:tgtEl>
                                          <p:spTgt spid="8"/>
                                        </p:tgtEl>
                                        <p:attrNameLst>
                                          <p:attrName>style.visibility</p:attrName>
                                        </p:attrNameLst>
                                      </p:cBhvr>
                                      <p:to>
                                        <p:strVal val="visible"/>
                                      </p:to>
                                    </p:set>
                                    <p:animEffect transition="in" filter="randombar(vertical)">
                                      <p:cBhvr additive="repl">
                                        <p:cTn id="31" dur="2000"/>
                                        <p:tgtEl>
                                          <p:spTgt spid="8"/>
                                        </p:tgtEl>
                                      </p:cBhvr>
                                    </p:animEffect>
                                  </p:childTnLst>
                                </p:cTn>
                              </p:par>
                            </p:childTnLst>
                          </p:cTn>
                        </p:par>
                        <p:par>
                          <p:cTn id="32" fill="hold">
                            <p:stCondLst>
                              <p:cond delay="8000"/>
                            </p:stCondLst>
                            <p:childTnLst>
                              <p:par>
                                <p:cTn id="33" presetID="14" presetClass="entr" presetSubtype="10" fill="hold" nodeType="afterEffect">
                                  <p:stCondLst>
                                    <p:cond delay="0"/>
                                  </p:stCondLst>
                                  <p:childTnLst>
                                    <p:set>
                                      <p:cBhvr additive="repl">
                                        <p:cTn id="34" dur="1" fill="hold">
                                          <p:stCondLst>
                                            <p:cond delay="0"/>
                                          </p:stCondLst>
                                        </p:cTn>
                                        <p:tgtEl>
                                          <p:spTgt spid="11"/>
                                        </p:tgtEl>
                                        <p:attrNameLst>
                                          <p:attrName>style.visibility</p:attrName>
                                        </p:attrNameLst>
                                      </p:cBhvr>
                                      <p:to>
                                        <p:strVal val="visible"/>
                                      </p:to>
                                    </p:set>
                                    <p:animEffect transition="in" filter="randombar(horizontal)">
                                      <p:cBhvr additive="repl">
                                        <p:cTn id="35" dur="2000"/>
                                        <p:tgtEl>
                                          <p:spTgt spid="11"/>
                                        </p:tgtEl>
                                      </p:cBhvr>
                                    </p:animEffect>
                                  </p:childTnLst>
                                </p:cTn>
                              </p:par>
                            </p:childTnLst>
                          </p:cTn>
                        </p:par>
                        <p:par>
                          <p:cTn id="36" fill="hold">
                            <p:stCondLst>
                              <p:cond delay="10000"/>
                            </p:stCondLst>
                            <p:childTnLst>
                              <p:par>
                                <p:cTn id="37" presetID="14" presetClass="entr" presetSubtype="10" fill="hold" nodeType="afterEffect">
                                  <p:stCondLst>
                                    <p:cond delay="0"/>
                                  </p:stCondLst>
                                  <p:childTnLst>
                                    <p:set>
                                      <p:cBhvr additive="repl">
                                        <p:cTn id="38" dur="1" fill="hold">
                                          <p:stCondLst>
                                            <p:cond delay="0"/>
                                          </p:stCondLst>
                                        </p:cTn>
                                        <p:tgtEl>
                                          <p:spTgt spid="12"/>
                                        </p:tgtEl>
                                        <p:attrNameLst>
                                          <p:attrName>style.visibility</p:attrName>
                                        </p:attrNameLst>
                                      </p:cBhvr>
                                      <p:to>
                                        <p:strVal val="visible"/>
                                      </p:to>
                                    </p:set>
                                    <p:animEffect transition="in" filter="randombar(horizontal)">
                                      <p:cBhvr additive="repl">
                                        <p:cTn id="39" dur="2000"/>
                                        <p:tgtEl>
                                          <p:spTgt spid="12"/>
                                        </p:tgtEl>
                                      </p:cBhvr>
                                    </p:animEffect>
                                  </p:childTnLst>
                                </p:cTn>
                              </p:par>
                            </p:childTnLst>
                          </p:cTn>
                        </p:par>
                        <p:par>
                          <p:cTn id="40" fill="hold">
                            <p:stCondLst>
                              <p:cond delay="12000"/>
                            </p:stCondLst>
                            <p:childTnLst>
                              <p:par>
                                <p:cTn id="41" presetID="14" presetClass="entr" presetSubtype="10" fill="hold" nodeType="afterEffect">
                                  <p:stCondLst>
                                    <p:cond delay="0"/>
                                  </p:stCondLst>
                                  <p:childTnLst>
                                    <p:set>
                                      <p:cBhvr additive="repl">
                                        <p:cTn id="42" dur="1" fill="hold">
                                          <p:stCondLst>
                                            <p:cond delay="0"/>
                                          </p:stCondLst>
                                        </p:cTn>
                                        <p:tgtEl>
                                          <p:spTgt spid="14"/>
                                        </p:tgtEl>
                                        <p:attrNameLst>
                                          <p:attrName>style.visibility</p:attrName>
                                        </p:attrNameLst>
                                      </p:cBhvr>
                                      <p:to>
                                        <p:strVal val="visible"/>
                                      </p:to>
                                    </p:set>
                                    <p:animEffect transition="in" filter="randombar(horizontal)">
                                      <p:cBhvr additive="repl">
                                        <p:cTn id="43" dur="2000"/>
                                        <p:tgtEl>
                                          <p:spTgt spid="14"/>
                                        </p:tgtEl>
                                      </p:cBhvr>
                                    </p:animEffect>
                                  </p:childTnLst>
                                </p:cTn>
                              </p:par>
                            </p:childTnLst>
                          </p:cTn>
                        </p:par>
                        <p:par>
                          <p:cTn id="44" fill="hold">
                            <p:stCondLst>
                              <p:cond delay="14000"/>
                            </p:stCondLst>
                            <p:childTnLst>
                              <p:par>
                                <p:cTn id="45" presetID="14" presetClass="entr" presetSubtype="10" fill="hold" nodeType="afterEffect">
                                  <p:stCondLst>
                                    <p:cond delay="0"/>
                                  </p:stCondLst>
                                  <p:childTnLst>
                                    <p:set>
                                      <p:cBhvr additive="repl">
                                        <p:cTn id="46" dur="1" fill="hold">
                                          <p:stCondLst>
                                            <p:cond delay="0"/>
                                          </p:stCondLst>
                                        </p:cTn>
                                        <p:tgtEl>
                                          <p:spTgt spid="17"/>
                                        </p:tgtEl>
                                        <p:attrNameLst>
                                          <p:attrName>style.visibility</p:attrName>
                                        </p:attrNameLst>
                                      </p:cBhvr>
                                      <p:to>
                                        <p:strVal val="visible"/>
                                      </p:to>
                                    </p:set>
                                    <p:animEffect transition="in" filter="randombar(horizontal)">
                                      <p:cBhvr additive="repl">
                                        <p:cTn id="47" dur="2000"/>
                                        <p:tgtEl>
                                          <p:spTgt spid="17"/>
                                        </p:tgtEl>
                                      </p:cBhvr>
                                    </p:animEffect>
                                  </p:childTnLst>
                                </p:cTn>
                              </p:par>
                            </p:childTnLst>
                          </p:cTn>
                        </p:par>
                        <p:par>
                          <p:cTn id="48" fill="hold">
                            <p:stCondLst>
                              <p:cond delay="16000"/>
                            </p:stCondLst>
                            <p:childTnLst>
                              <p:par>
                                <p:cTn id="49" presetID="14" presetClass="entr" presetSubtype="10" fill="hold" nodeType="afterEffect">
                                  <p:stCondLst>
                                    <p:cond delay="0"/>
                                  </p:stCondLst>
                                  <p:childTnLst>
                                    <p:set>
                                      <p:cBhvr additive="repl">
                                        <p:cTn id="50" dur="1" fill="hold">
                                          <p:stCondLst>
                                            <p:cond delay="0"/>
                                          </p:stCondLst>
                                        </p:cTn>
                                        <p:tgtEl>
                                          <p:spTgt spid="18"/>
                                        </p:tgtEl>
                                        <p:attrNameLst>
                                          <p:attrName>style.visibility</p:attrName>
                                        </p:attrNameLst>
                                      </p:cBhvr>
                                      <p:to>
                                        <p:strVal val="visible"/>
                                      </p:to>
                                    </p:set>
                                    <p:animEffect transition="in" filter="randombar(horizontal)">
                                      <p:cBhvr additive="repl">
                                        <p:cTn id="51" dur="2000"/>
                                        <p:tgtEl>
                                          <p:spTgt spid="18"/>
                                        </p:tgtEl>
                                      </p:cBhvr>
                                    </p:animEffect>
                                  </p:childTnLst>
                                </p:cTn>
                              </p:par>
                            </p:childTnLst>
                          </p:cTn>
                        </p:par>
                        <p:par>
                          <p:cTn id="52" fill="hold">
                            <p:stCondLst>
                              <p:cond delay="18000"/>
                            </p:stCondLst>
                            <p:childTnLst>
                              <p:par>
                                <p:cTn id="53" presetID="14" presetClass="entr" presetSubtype="10" fill="hold" nodeType="afterEffect">
                                  <p:stCondLst>
                                    <p:cond delay="0"/>
                                  </p:stCondLst>
                                  <p:childTnLst>
                                    <p:set>
                                      <p:cBhvr additive="repl">
                                        <p:cTn id="54" dur="1" fill="hold">
                                          <p:stCondLst>
                                            <p:cond delay="0"/>
                                          </p:stCondLst>
                                        </p:cTn>
                                        <p:tgtEl>
                                          <p:spTgt spid="24"/>
                                        </p:tgtEl>
                                        <p:attrNameLst>
                                          <p:attrName>style.visibility</p:attrName>
                                        </p:attrNameLst>
                                      </p:cBhvr>
                                      <p:to>
                                        <p:strVal val="visible"/>
                                      </p:to>
                                    </p:set>
                                    <p:animEffect transition="in" filter="randombar(horizontal)">
                                      <p:cBhvr additive="repl">
                                        <p:cTn id="55" dur="2000"/>
                                        <p:tgtEl>
                                          <p:spTgt spid="24"/>
                                        </p:tgtEl>
                                      </p:cBhvr>
                                    </p:animEffect>
                                  </p:childTnLst>
                                </p:cTn>
                              </p:par>
                            </p:childTnLst>
                          </p:cTn>
                        </p:par>
                        <p:par>
                          <p:cTn id="56" fill="hold">
                            <p:stCondLst>
                              <p:cond delay="20000"/>
                            </p:stCondLst>
                            <p:childTnLst>
                              <p:par>
                                <p:cTn id="57" presetID="14" presetClass="entr" presetSubtype="10" fill="hold" nodeType="afterEffect">
                                  <p:stCondLst>
                                    <p:cond delay="0"/>
                                  </p:stCondLst>
                                  <p:childTnLst>
                                    <p:set>
                                      <p:cBhvr additive="repl">
                                        <p:cTn id="58" dur="1" fill="hold">
                                          <p:stCondLst>
                                            <p:cond delay="0"/>
                                          </p:stCondLst>
                                        </p:cTn>
                                        <p:tgtEl>
                                          <p:spTgt spid="26"/>
                                        </p:tgtEl>
                                        <p:attrNameLst>
                                          <p:attrName>style.visibility</p:attrName>
                                        </p:attrNameLst>
                                      </p:cBhvr>
                                      <p:to>
                                        <p:strVal val="visible"/>
                                      </p:to>
                                    </p:set>
                                    <p:animEffect transition="in" filter="randombar(horizontal)">
                                      <p:cBhvr additive="repl">
                                        <p:cTn id="59" dur="2000"/>
                                        <p:tgtEl>
                                          <p:spTgt spid="26"/>
                                        </p:tgtEl>
                                      </p:cBhvr>
                                    </p:animEffect>
                                  </p:childTnLst>
                                </p:cTn>
                              </p:par>
                            </p:childTnLst>
                          </p:cTn>
                        </p:par>
                        <p:par>
                          <p:cTn id="60" fill="hold">
                            <p:stCondLst>
                              <p:cond delay="22000"/>
                            </p:stCondLst>
                            <p:childTnLst>
                              <p:par>
                                <p:cTn id="61" presetID="14" presetClass="entr" presetSubtype="10" fill="hold" nodeType="afterEffect">
                                  <p:stCondLst>
                                    <p:cond delay="0"/>
                                  </p:stCondLst>
                                  <p:childTnLst>
                                    <p:set>
                                      <p:cBhvr additive="repl">
                                        <p:cTn id="62" dur="1" fill="hold">
                                          <p:stCondLst>
                                            <p:cond delay="0"/>
                                          </p:stCondLst>
                                        </p:cTn>
                                        <p:tgtEl>
                                          <p:spTgt spid="27"/>
                                        </p:tgtEl>
                                        <p:attrNameLst>
                                          <p:attrName>style.visibility</p:attrName>
                                        </p:attrNameLst>
                                      </p:cBhvr>
                                      <p:to>
                                        <p:strVal val="visible"/>
                                      </p:to>
                                    </p:set>
                                    <p:animEffect transition="in" filter="randombar(horizontal)">
                                      <p:cBhvr additive="repl">
                                        <p:cTn id="63" dur="2000"/>
                                        <p:tgtEl>
                                          <p:spTgt spid="27"/>
                                        </p:tgtEl>
                                      </p:cBhvr>
                                    </p:animEffect>
                                  </p:childTnLst>
                                </p:cTn>
                              </p:par>
                            </p:childTnLst>
                          </p:cTn>
                        </p:par>
                        <p:par>
                          <p:cTn id="64" fill="hold">
                            <p:stCondLst>
                              <p:cond delay="24000"/>
                            </p:stCondLst>
                            <p:childTnLst>
                              <p:par>
                                <p:cTn id="65" presetID="14" presetClass="entr" presetSubtype="10" fill="hold" nodeType="afterEffect">
                                  <p:stCondLst>
                                    <p:cond delay="0"/>
                                  </p:stCondLst>
                                  <p:childTnLst>
                                    <p:set>
                                      <p:cBhvr additive="repl">
                                        <p:cTn id="66" dur="1" fill="hold">
                                          <p:stCondLst>
                                            <p:cond delay="0"/>
                                          </p:stCondLst>
                                        </p:cTn>
                                        <p:tgtEl>
                                          <p:spTgt spid="22"/>
                                        </p:tgtEl>
                                        <p:attrNameLst>
                                          <p:attrName>style.visibility</p:attrName>
                                        </p:attrNameLst>
                                      </p:cBhvr>
                                      <p:to>
                                        <p:strVal val="visible"/>
                                      </p:to>
                                    </p:set>
                                    <p:animEffect transition="in" filter="randombar(horizontal)">
                                      <p:cBhvr additive="repl">
                                        <p:cTn id="67" dur="2000"/>
                                        <p:tgtEl>
                                          <p:spTgt spid="22"/>
                                        </p:tgtEl>
                                      </p:cBhvr>
                                    </p:animEffect>
                                  </p:childTnLst>
                                </p:cTn>
                              </p:par>
                              <p:par>
                                <p:cTn id="68" presetID="14" presetClass="entr" presetSubtype="5" fill="hold" nodeType="withEffect">
                                  <p:stCondLst>
                                    <p:cond delay="0"/>
                                  </p:stCondLst>
                                  <p:childTnLst>
                                    <p:set>
                                      <p:cBhvr additive="repl">
                                        <p:cTn id="69" dur="1" fill="hold">
                                          <p:stCondLst>
                                            <p:cond delay="0"/>
                                          </p:stCondLst>
                                        </p:cTn>
                                        <p:tgtEl>
                                          <p:spTgt spid="25"/>
                                        </p:tgtEl>
                                        <p:attrNameLst>
                                          <p:attrName>style.visibility</p:attrName>
                                        </p:attrNameLst>
                                      </p:cBhvr>
                                      <p:to>
                                        <p:strVal val="visible"/>
                                      </p:to>
                                    </p:set>
                                    <p:animEffect transition="in" filter="randombar(vertical)">
                                      <p:cBhvr additive="repl">
                                        <p:cTn id="7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36</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1016068"/>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sp>
        <p:nvSpPr>
          <p:cNvPr id="30724" name="Rectangle 4"/>
          <p:cNvSpPr>
            <a:spLocks noChangeArrowheads="1"/>
          </p:cNvSpPr>
          <p:nvPr/>
        </p:nvSpPr>
        <p:spPr bwMode="auto">
          <a:xfrm>
            <a:off x="237662" y="1002307"/>
            <a:ext cx="2998812" cy="55271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межселенных дорог  </a:t>
            </a:r>
          </a:p>
          <a:p>
            <a:pPr algn="ctr" eaLnBrk="1" hangingPunct="1">
              <a:buNone/>
            </a:pPr>
            <a:r>
              <a:rPr lang="en-US" altLang="ru-RU" sz="1200" b="1" dirty="0" smtClean="0">
                <a:solidFill>
                  <a:srgbClr val="C00000"/>
                </a:solidFill>
                <a:latin typeface="Times New Roman" panose="02020603050405020304" pitchFamily="18" charset="0"/>
                <a:cs typeface="Times New Roman" panose="02020603050405020304" pitchFamily="18" charset="0"/>
              </a:rPr>
              <a:t>21 750,9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30725" name="Rectangle 5"/>
          <p:cNvSpPr>
            <a:spLocks noChangeArrowheads="1"/>
          </p:cNvSpPr>
          <p:nvPr/>
        </p:nvSpPr>
        <p:spPr bwMode="auto">
          <a:xfrm>
            <a:off x="256112" y="4269971"/>
            <a:ext cx="3011204" cy="44777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муниципальным </a:t>
            </a:r>
            <a:r>
              <a:rPr lang="ru-RU" altLang="ru-RU" sz="1200" b="1" dirty="0" smtClean="0">
                <a:solidFill>
                  <a:srgbClr val="002060"/>
                </a:solidFill>
                <a:latin typeface="Times New Roman" panose="02020603050405020304" pitchFamily="18" charset="0"/>
                <a:cs typeface="Times New Roman" panose="02020603050405020304" pitchFamily="18" charset="0"/>
              </a:rPr>
              <a:t>имуществом </a:t>
            </a:r>
            <a:r>
              <a:rPr lang="en-US" altLang="ru-RU" sz="1200" b="1" dirty="0" smtClean="0">
                <a:solidFill>
                  <a:srgbClr val="C00000"/>
                </a:solidFill>
                <a:latin typeface="Times New Roman" panose="02020603050405020304" pitchFamily="18" charset="0"/>
                <a:cs typeface="Times New Roman" panose="02020603050405020304" pitchFamily="18" charset="0"/>
              </a:rPr>
              <a:t>904,1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256757" y="1668682"/>
            <a:ext cx="3009017" cy="8073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предпринимательства в сельской местности </a:t>
            </a:r>
            <a:r>
              <a:rPr lang="ru-RU" altLang="ru-RU" sz="1200" b="1" dirty="0" smtClean="0">
                <a:solidFill>
                  <a:srgbClr val="C00000"/>
                </a:solidFill>
                <a:latin typeface="Times New Roman" panose="02020603050405020304" pitchFamily="18" charset="0"/>
                <a:cs typeface="Times New Roman" panose="02020603050405020304" pitchFamily="18" charset="0"/>
              </a:rPr>
              <a:t>12 </a:t>
            </a:r>
            <a:r>
              <a:rPr lang="en-US" altLang="ru-RU" sz="1200" b="1" dirty="0" smtClean="0">
                <a:solidFill>
                  <a:srgbClr val="C00000"/>
                </a:solidFill>
                <a:latin typeface="Times New Roman" panose="02020603050405020304" pitchFamily="18" charset="0"/>
                <a:cs typeface="Times New Roman" panose="02020603050405020304" pitchFamily="18" charset="0"/>
              </a:rPr>
              <a:t>165</a:t>
            </a:r>
            <a:r>
              <a:rPr lang="ru-RU" altLang="ru-RU" sz="1200" b="1" dirty="0" smtClean="0">
                <a:solidFill>
                  <a:srgbClr val="C00000"/>
                </a:solidFill>
                <a:latin typeface="Times New Roman" panose="02020603050405020304" pitchFamily="18" charset="0"/>
                <a:cs typeface="Times New Roman" panose="02020603050405020304" pitchFamily="18" charset="0"/>
              </a:rPr>
              <a:t>,</a:t>
            </a:r>
            <a:r>
              <a:rPr lang="en-US" altLang="ru-RU" sz="1200" b="1" dirty="0" smtClean="0">
                <a:solidFill>
                  <a:srgbClr val="C00000"/>
                </a:solidFill>
                <a:latin typeface="Times New Roman" panose="02020603050405020304" pitchFamily="18" charset="0"/>
                <a:cs typeface="Times New Roman" panose="02020603050405020304" pitchFamily="18" charset="0"/>
              </a:rPr>
              <a:t>3</a:t>
            </a:r>
            <a:endParaRPr lang="ru-RU" altLang="ru-RU" sz="1200" b="1" dirty="0" smtClean="0">
              <a:solidFill>
                <a:srgbClr val="C00000"/>
              </a:solidFill>
              <a:latin typeface="Times New Roman" panose="02020603050405020304" pitchFamily="18" charset="0"/>
              <a:cs typeface="Times New Roman" panose="02020603050405020304" pitchFamily="18" charset="0"/>
            </a:endParaRP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id="{040DB06D-62A0-CA84-18FD-E9F25855EF18}"/>
              </a:ext>
            </a:extLst>
          </p:cNvPr>
          <p:cNvSpPr>
            <a:spLocks noChangeArrowheads="1"/>
          </p:cNvSpPr>
          <p:nvPr/>
        </p:nvSpPr>
        <p:spPr bwMode="auto">
          <a:xfrm>
            <a:off x="256757" y="2627192"/>
            <a:ext cx="3003883" cy="65779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торговли и повышение доступности товаров и услуг для населения </a:t>
            </a:r>
            <a:r>
              <a:rPr lang="en-US" altLang="ru-RU" sz="1200" b="1" dirty="0" smtClean="0">
                <a:solidFill>
                  <a:srgbClr val="C00000"/>
                </a:solidFill>
                <a:latin typeface="Times New Roman" panose="02020603050405020304" pitchFamily="18" charset="0"/>
                <a:cs typeface="Times New Roman" panose="02020603050405020304" pitchFamily="18" charset="0"/>
              </a:rPr>
              <a:t>316 403,8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11" name="Rectangle 5">
            <a:extLst>
              <a:ext uri="{FF2B5EF4-FFF2-40B4-BE49-F238E27FC236}">
                <a16:creationId xmlns:a16="http://schemas.microsoft.com/office/drawing/2014/main" id="{429EBD2B-3627-0D4F-45D6-B05B9A899BC8}"/>
              </a:ext>
            </a:extLst>
          </p:cNvPr>
          <p:cNvSpPr>
            <a:spLocks noChangeArrowheads="1"/>
          </p:cNvSpPr>
          <p:nvPr/>
        </p:nvSpPr>
        <p:spPr bwMode="auto">
          <a:xfrm>
            <a:off x="323327" y="5787182"/>
            <a:ext cx="3018642" cy="56184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средствами резервного фонда </a:t>
            </a:r>
            <a:r>
              <a:rPr lang="ru-RU" altLang="ru-RU" sz="1200" b="1" dirty="0" smtClean="0">
                <a:solidFill>
                  <a:srgbClr val="C00000"/>
                </a:solidFill>
                <a:latin typeface="Times New Roman" panose="02020603050405020304" pitchFamily="18" charset="0"/>
                <a:cs typeface="Times New Roman" panose="02020603050405020304" pitchFamily="18" charset="0"/>
              </a:rPr>
              <a:t>11 924,3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2" name="Rectangle 5">
            <a:extLst>
              <a:ext uri="{FF2B5EF4-FFF2-40B4-BE49-F238E27FC236}">
                <a16:creationId xmlns:a16="http://schemas.microsoft.com/office/drawing/2014/main" id="{FC6C5053-7EC6-44CC-3A16-3262B8B5B822}"/>
              </a:ext>
            </a:extLst>
          </p:cNvPr>
          <p:cNvSpPr>
            <a:spLocks noChangeArrowheads="1"/>
          </p:cNvSpPr>
          <p:nvPr/>
        </p:nvSpPr>
        <p:spPr bwMode="auto">
          <a:xfrm>
            <a:off x="3520601" y="1082831"/>
            <a:ext cx="3051007" cy="66489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Обслуживание долговых обязательств муниципального образования Чукотский муниципальный район </a:t>
            </a:r>
            <a:r>
              <a:rPr lang="ru-RU" altLang="ru-RU" sz="1200" b="1" dirty="0" smtClean="0">
                <a:solidFill>
                  <a:srgbClr val="C00000"/>
                </a:solidFill>
                <a:latin typeface="Times New Roman" panose="02020603050405020304" pitchFamily="18" charset="0"/>
                <a:cs typeface="Times New Roman" panose="02020603050405020304" pitchFamily="18" charset="0"/>
              </a:rPr>
              <a:t>245</a:t>
            </a:r>
            <a:r>
              <a:rPr lang="en-US" altLang="ru-RU" sz="1200" b="1" dirty="0" smtClean="0">
                <a:solidFill>
                  <a:srgbClr val="C00000"/>
                </a:solidFill>
                <a:latin typeface="Times New Roman" panose="02020603050405020304" pitchFamily="18" charset="0"/>
                <a:cs typeface="Times New Roman" panose="02020603050405020304" pitchFamily="18" charset="0"/>
              </a:rPr>
              <a:t>,0</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3" name="Rectangle 5">
            <a:extLst>
              <a:ext uri="{FF2B5EF4-FFF2-40B4-BE49-F238E27FC236}">
                <a16:creationId xmlns:a16="http://schemas.microsoft.com/office/drawing/2014/main" id="{8EBE6A83-5A41-6F00-EC76-F198A3CD31D0}"/>
              </a:ext>
            </a:extLst>
          </p:cNvPr>
          <p:cNvSpPr>
            <a:spLocks noChangeArrowheads="1"/>
          </p:cNvSpPr>
          <p:nvPr/>
        </p:nvSpPr>
        <p:spPr bwMode="auto">
          <a:xfrm>
            <a:off x="256112" y="3538266"/>
            <a:ext cx="3003483" cy="5584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функционирования муниципальных органов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46 </a:t>
            </a:r>
            <a:r>
              <a:rPr lang="ru-RU" altLang="ru-RU" sz="1200" b="1" dirty="0" smtClean="0">
                <a:solidFill>
                  <a:srgbClr val="C00000"/>
                </a:solidFill>
                <a:latin typeface="Times New Roman" panose="02020603050405020304" pitchFamily="18" charset="0"/>
                <a:cs typeface="Times New Roman" panose="02020603050405020304" pitchFamily="18" charset="0"/>
              </a:rPr>
              <a:t>3</a:t>
            </a:r>
            <a:r>
              <a:rPr lang="en-US" altLang="ru-RU" sz="1200" b="1" dirty="0" smtClean="0">
                <a:solidFill>
                  <a:srgbClr val="C00000"/>
                </a:solidFill>
                <a:latin typeface="Times New Roman" panose="02020603050405020304" pitchFamily="18" charset="0"/>
                <a:cs typeface="Times New Roman" panose="02020603050405020304" pitchFamily="18" charset="0"/>
              </a:rPr>
              <a:t>64</a:t>
            </a:r>
            <a:r>
              <a:rPr lang="ru-RU" altLang="ru-RU" sz="1200" b="1" dirty="0" smtClean="0">
                <a:solidFill>
                  <a:srgbClr val="C00000"/>
                </a:solidFill>
                <a:latin typeface="Times New Roman" panose="02020603050405020304" pitchFamily="18" charset="0"/>
                <a:cs typeface="Times New Roman" panose="02020603050405020304" pitchFamily="18" charset="0"/>
              </a:rPr>
              <a:t>,</a:t>
            </a:r>
            <a:r>
              <a:rPr lang="en-US" altLang="ru-RU" sz="1200" b="1" dirty="0" smtClean="0">
                <a:solidFill>
                  <a:srgbClr val="C00000"/>
                </a:solidFill>
                <a:latin typeface="Times New Roman" panose="02020603050405020304" pitchFamily="18" charset="0"/>
                <a:cs typeface="Times New Roman" panose="02020603050405020304" pitchFamily="18" charset="0"/>
              </a:rPr>
              <a:t>5</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4" name="Rectangle 5">
            <a:extLst>
              <a:ext uri="{FF2B5EF4-FFF2-40B4-BE49-F238E27FC236}">
                <a16:creationId xmlns:a16="http://schemas.microsoft.com/office/drawing/2014/main" id="{2267CB99-6EC1-171F-AC17-9BE486AB8C01}"/>
              </a:ext>
            </a:extLst>
          </p:cNvPr>
          <p:cNvSpPr>
            <a:spLocks noChangeArrowheads="1"/>
          </p:cNvSpPr>
          <p:nvPr/>
        </p:nvSpPr>
        <p:spPr bwMode="auto">
          <a:xfrm>
            <a:off x="3520601" y="3393664"/>
            <a:ext cx="3062937" cy="11874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гражданской обороны, пожарной безопасности,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Чукотский муниципальный район </a:t>
            </a:r>
            <a:r>
              <a:rPr lang="ru-RU" altLang="ru-RU" sz="1100" b="1" dirty="0">
                <a:solidFill>
                  <a:srgbClr val="C00000"/>
                </a:solidFill>
                <a:latin typeface="Times New Roman" panose="02020603050405020304" pitchFamily="18" charset="0"/>
                <a:cs typeface="Times New Roman" panose="02020603050405020304" pitchFamily="18" charset="0"/>
              </a:rPr>
              <a:t>2 </a:t>
            </a:r>
            <a:r>
              <a:rPr lang="en-US" altLang="ru-RU" sz="1100" b="1" dirty="0" smtClean="0">
                <a:solidFill>
                  <a:srgbClr val="C00000"/>
                </a:solidFill>
                <a:latin typeface="Times New Roman" panose="02020603050405020304" pitchFamily="18" charset="0"/>
                <a:cs typeface="Times New Roman" panose="02020603050405020304" pitchFamily="18" charset="0"/>
              </a:rPr>
              <a:t>300</a:t>
            </a:r>
            <a:r>
              <a:rPr lang="ru-RU" altLang="ru-RU" sz="1100" b="1" dirty="0" smtClean="0">
                <a:solidFill>
                  <a:srgbClr val="C00000"/>
                </a:solidFill>
                <a:latin typeface="Times New Roman" panose="02020603050405020304" pitchFamily="18" charset="0"/>
                <a:cs typeface="Times New Roman" panose="02020603050405020304" pitchFamily="18" charset="0"/>
              </a:rPr>
              <a:t>,</a:t>
            </a:r>
            <a:r>
              <a:rPr lang="en-US" altLang="ru-RU" sz="1100" b="1" dirty="0" smtClean="0">
                <a:solidFill>
                  <a:srgbClr val="C00000"/>
                </a:solidFill>
                <a:latin typeface="Times New Roman" panose="02020603050405020304" pitchFamily="18" charset="0"/>
                <a:cs typeface="Times New Roman" panose="02020603050405020304" pitchFamily="18" charset="0"/>
              </a:rPr>
              <a:t>0</a:t>
            </a:r>
            <a:r>
              <a:rPr lang="ru-RU" altLang="ru-RU" sz="1100" b="1" dirty="0" smtClean="0">
                <a:solidFill>
                  <a:srgbClr val="C00000"/>
                </a:solidFill>
                <a:latin typeface="Times New Roman" panose="02020603050405020304" pitchFamily="18" charset="0"/>
                <a:cs typeface="Times New Roman" panose="02020603050405020304" pitchFamily="18" charset="0"/>
              </a:rPr>
              <a:t>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7" name="Rectangle 5">
            <a:extLst>
              <a:ext uri="{FF2B5EF4-FFF2-40B4-BE49-F238E27FC236}">
                <a16:creationId xmlns:a16="http://schemas.microsoft.com/office/drawing/2014/main" id="{1350A772-711C-FB57-48C3-4E8DB114161E}"/>
              </a:ext>
            </a:extLst>
          </p:cNvPr>
          <p:cNvSpPr>
            <a:spLocks noChangeArrowheads="1"/>
          </p:cNvSpPr>
          <p:nvPr/>
        </p:nvSpPr>
        <p:spPr bwMode="auto">
          <a:xfrm>
            <a:off x="3544236" y="4659139"/>
            <a:ext cx="3062937" cy="49805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Обеспечение функционирования исполнительно-распорядительных органов местного самоуправления </a:t>
            </a:r>
            <a:r>
              <a:rPr lang="en-US" altLang="ru-RU" sz="1100" b="1" dirty="0" smtClean="0">
                <a:solidFill>
                  <a:srgbClr val="C00000"/>
                </a:solidFill>
                <a:latin typeface="Times New Roman" panose="02020603050405020304" pitchFamily="18" charset="0"/>
                <a:cs typeface="Times New Roman" panose="02020603050405020304" pitchFamily="18" charset="0"/>
              </a:rPr>
              <a:t>69 264,1 </a:t>
            </a:r>
            <a:r>
              <a:rPr lang="ru-RU" altLang="ru-RU" sz="1100" b="1" dirty="0" smtClean="0">
                <a:solidFill>
                  <a:srgbClr val="002060"/>
                </a:solidFill>
                <a:latin typeface="Times New Roman" panose="02020603050405020304" pitchFamily="18" charset="0"/>
                <a:cs typeface="Times New Roman" panose="02020603050405020304" pitchFamily="18" charset="0"/>
              </a:rPr>
              <a:t>тыс</a:t>
            </a:r>
            <a:r>
              <a:rPr lang="ru-RU" altLang="ru-RU" sz="1100" b="1" dirty="0">
                <a:solidFill>
                  <a:srgbClr val="002060"/>
                </a:solidFill>
                <a:latin typeface="Times New Roman" panose="02020603050405020304" pitchFamily="18" charset="0"/>
                <a:cs typeface="Times New Roman" panose="02020603050405020304" pitchFamily="18" charset="0"/>
              </a:rPr>
              <a:t>. руб.</a:t>
            </a:r>
          </a:p>
        </p:txBody>
      </p:sp>
      <p:sp>
        <p:nvSpPr>
          <p:cNvPr id="18" name="Rectangle 5">
            <a:extLst>
              <a:ext uri="{FF2B5EF4-FFF2-40B4-BE49-F238E27FC236}">
                <a16:creationId xmlns:a16="http://schemas.microsoft.com/office/drawing/2014/main" id="{AE0EC2EE-CB34-9D09-6A90-9D27F83411F7}"/>
              </a:ext>
            </a:extLst>
          </p:cNvPr>
          <p:cNvSpPr>
            <a:spLocks noChangeArrowheads="1"/>
          </p:cNvSpPr>
          <p:nvPr/>
        </p:nvSpPr>
        <p:spPr bwMode="auto">
          <a:xfrm>
            <a:off x="3541917" y="5235204"/>
            <a:ext cx="3029692" cy="72007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системе местного самоуправления </a:t>
            </a:r>
          </a:p>
          <a:p>
            <a:pPr algn="ctr" eaLnBrk="1" hangingPunct="1">
              <a:buNone/>
            </a:pPr>
            <a:r>
              <a:rPr lang="en-US" altLang="ru-RU" sz="1200" b="1" dirty="0" smtClean="0">
                <a:solidFill>
                  <a:srgbClr val="C00000"/>
                </a:solidFill>
                <a:latin typeface="Times New Roman" panose="02020603050405020304" pitchFamily="18" charset="0"/>
                <a:cs typeface="Times New Roman" panose="02020603050405020304" pitchFamily="18" charset="0"/>
              </a:rPr>
              <a:t>54</a:t>
            </a:r>
            <a:r>
              <a:rPr lang="ru-RU" altLang="ru-RU" sz="1200" b="1" dirty="0" smtClean="0">
                <a:solidFill>
                  <a:srgbClr val="C00000"/>
                </a:solidFill>
                <a:latin typeface="Times New Roman" panose="02020603050405020304" pitchFamily="18" charset="0"/>
                <a:cs typeface="Times New Roman" panose="02020603050405020304" pitchFamily="18" charset="0"/>
              </a:rPr>
              <a:t>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4" name="Rectangle 5">
            <a:extLst>
              <a:ext uri="{FF2B5EF4-FFF2-40B4-BE49-F238E27FC236}">
                <a16:creationId xmlns:a16="http://schemas.microsoft.com/office/drawing/2014/main" id="{9187DF9F-C431-A6F3-5D06-9B03ECA7AF26}"/>
              </a:ext>
            </a:extLst>
          </p:cNvPr>
          <p:cNvSpPr>
            <a:spLocks noChangeArrowheads="1"/>
          </p:cNvSpPr>
          <p:nvPr/>
        </p:nvSpPr>
        <p:spPr bwMode="auto">
          <a:xfrm>
            <a:off x="3541917" y="6033294"/>
            <a:ext cx="3029691" cy="78065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Улучшение жилищных условий граждан, проживающих в сельской местности</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1 </a:t>
            </a:r>
            <a:r>
              <a:rPr lang="ru-RU" altLang="ru-RU" sz="1200" b="1" dirty="0" smtClean="0">
                <a:solidFill>
                  <a:srgbClr val="C00000"/>
                </a:solidFill>
                <a:latin typeface="Times New Roman" panose="02020603050405020304" pitchFamily="18" charset="0"/>
                <a:cs typeface="Times New Roman" panose="02020603050405020304" pitchFamily="18" charset="0"/>
              </a:rPr>
              <a:t>120,9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6" name="Rectangle 5">
            <a:extLst>
              <a:ext uri="{FF2B5EF4-FFF2-40B4-BE49-F238E27FC236}">
                <a16:creationId xmlns:a16="http://schemas.microsoft.com/office/drawing/2014/main" id="{60E84EF5-4F47-2F9A-F6AB-2EE29EA0E7D8}"/>
              </a:ext>
            </a:extLst>
          </p:cNvPr>
          <p:cNvSpPr>
            <a:spLocks noChangeArrowheads="1"/>
          </p:cNvSpPr>
          <p:nvPr/>
        </p:nvSpPr>
        <p:spPr bwMode="auto">
          <a:xfrm>
            <a:off x="6771557" y="1343182"/>
            <a:ext cx="3062937" cy="51322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Приобретение объектов социальной инфраструктуры </a:t>
            </a:r>
            <a:r>
              <a:rPr lang="ru-RU" altLang="ru-RU" sz="1200" b="1" dirty="0" smtClean="0">
                <a:solidFill>
                  <a:srgbClr val="C00000"/>
                </a:solidFill>
                <a:latin typeface="Times New Roman" panose="02020603050405020304" pitchFamily="18" charset="0"/>
                <a:cs typeface="Times New Roman" panose="02020603050405020304" pitchFamily="18" charset="0"/>
              </a:rPr>
              <a:t>5</a:t>
            </a:r>
            <a:r>
              <a:rPr lang="en-US" altLang="ru-RU" sz="1200" b="1" dirty="0" smtClean="0">
                <a:solidFill>
                  <a:srgbClr val="C00000"/>
                </a:solidFill>
                <a:latin typeface="Times New Roman" panose="02020603050405020304" pitchFamily="18" charset="0"/>
                <a:cs typeface="Times New Roman" panose="02020603050405020304" pitchFamily="18" charset="0"/>
              </a:rPr>
              <a:t>1</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en-US" altLang="ru-RU" sz="1200" b="1" dirty="0" smtClean="0">
                <a:solidFill>
                  <a:srgbClr val="C00000"/>
                </a:solidFill>
                <a:latin typeface="Times New Roman" panose="02020603050405020304" pitchFamily="18" charset="0"/>
                <a:cs typeface="Times New Roman" panose="02020603050405020304" pitchFamily="18" charset="0"/>
              </a:rPr>
              <a:t>163,4</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3" name="Rectangle 5">
            <a:extLst>
              <a:ext uri="{FF2B5EF4-FFF2-40B4-BE49-F238E27FC236}">
                <a16:creationId xmlns:a16="http://schemas.microsoft.com/office/drawing/2014/main" id="{81AFE124-B17F-6AC7-1E73-1B3BDF8B049A}"/>
              </a:ext>
            </a:extLst>
          </p:cNvPr>
          <p:cNvSpPr>
            <a:spLocks noChangeArrowheads="1"/>
          </p:cNvSpPr>
          <p:nvPr/>
        </p:nvSpPr>
        <p:spPr bwMode="auto">
          <a:xfrm>
            <a:off x="3520601" y="1856409"/>
            <a:ext cx="3062937" cy="56990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финансово-бюджетной сфере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2</a:t>
            </a:r>
            <a:r>
              <a:rPr lang="en-US" altLang="ru-RU" sz="1200" b="1" dirty="0" smtClean="0">
                <a:solidFill>
                  <a:srgbClr val="C00000"/>
                </a:solidFill>
                <a:latin typeface="Times New Roman" panose="02020603050405020304" pitchFamily="18" charset="0"/>
                <a:cs typeface="Times New Roman" panose="02020603050405020304" pitchFamily="18" charset="0"/>
              </a:rPr>
              <a:t>43</a:t>
            </a:r>
            <a:r>
              <a:rPr lang="ru-RU" altLang="ru-RU" sz="1200" b="1" dirty="0" smtClean="0">
                <a:solidFill>
                  <a:srgbClr val="C00000"/>
                </a:solidFill>
                <a:latin typeface="Times New Roman" panose="02020603050405020304" pitchFamily="18" charset="0"/>
                <a:cs typeface="Times New Roman" panose="02020603050405020304" pitchFamily="18" charset="0"/>
              </a:rPr>
              <a:t>,0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4" name="Rectangle 5">
            <a:extLst>
              <a:ext uri="{FF2B5EF4-FFF2-40B4-BE49-F238E27FC236}">
                <a16:creationId xmlns:a16="http://schemas.microsoft.com/office/drawing/2014/main" id="{4231A6A1-5819-991B-E513-D2D0E04AF65E}"/>
              </a:ext>
            </a:extLst>
          </p:cNvPr>
          <p:cNvSpPr>
            <a:spLocks noChangeArrowheads="1"/>
          </p:cNvSpPr>
          <p:nvPr/>
        </p:nvSpPr>
        <p:spPr bwMode="auto">
          <a:xfrm>
            <a:off x="3520601" y="2534997"/>
            <a:ext cx="3062937" cy="74998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Развитие единой дежурно-диспетчерской службы муниципального образования Чукотский муниципальный район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8 </a:t>
            </a:r>
            <a:r>
              <a:rPr lang="en-US" altLang="ru-RU" sz="1200" b="1" dirty="0" smtClean="0">
                <a:solidFill>
                  <a:srgbClr val="C00000"/>
                </a:solidFill>
                <a:latin typeface="Times New Roman" panose="02020603050405020304" pitchFamily="18" charset="0"/>
                <a:cs typeface="Times New Roman" panose="02020603050405020304" pitchFamily="18" charset="0"/>
              </a:rPr>
              <a:t>421</a:t>
            </a:r>
            <a:r>
              <a:rPr lang="ru-RU" altLang="ru-RU" sz="1200" b="1" dirty="0" smtClean="0">
                <a:solidFill>
                  <a:srgbClr val="C00000"/>
                </a:solidFill>
                <a:latin typeface="Times New Roman" panose="02020603050405020304" pitchFamily="18" charset="0"/>
                <a:cs typeface="Times New Roman" panose="02020603050405020304" pitchFamily="18" charset="0"/>
              </a:rPr>
              <a:t>,</a:t>
            </a:r>
            <a:r>
              <a:rPr lang="en-US" altLang="ru-RU" sz="1200" b="1" dirty="0" smtClean="0">
                <a:solidFill>
                  <a:srgbClr val="C00000"/>
                </a:solidFill>
                <a:latin typeface="Times New Roman" panose="02020603050405020304" pitchFamily="18" charset="0"/>
                <a:cs typeface="Times New Roman" panose="02020603050405020304" pitchFamily="18" charset="0"/>
              </a:rPr>
              <a:t>3</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9" name="Rectangle 5">
            <a:extLst>
              <a:ext uri="{FF2B5EF4-FFF2-40B4-BE49-F238E27FC236}">
                <a16:creationId xmlns:a16="http://schemas.microsoft.com/office/drawing/2014/main" id="{AD7E4F09-E8DE-E496-12E2-8ABFF2DD7BE6}"/>
              </a:ext>
            </a:extLst>
          </p:cNvPr>
          <p:cNvSpPr>
            <a:spLocks noChangeArrowheads="1"/>
          </p:cNvSpPr>
          <p:nvPr/>
        </p:nvSpPr>
        <p:spPr bwMode="auto">
          <a:xfrm>
            <a:off x="6771556" y="2992890"/>
            <a:ext cx="3062937" cy="89530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Обеспечение деятельности органов местного самоуправления по профилактике терроризма и экстремизма, на территории муниципального образования Чукотский муниципальный район </a:t>
            </a:r>
            <a:r>
              <a:rPr lang="en-US" altLang="ru-RU" sz="1100" b="1" dirty="0" smtClean="0">
                <a:solidFill>
                  <a:srgbClr val="C00000"/>
                </a:solidFill>
                <a:latin typeface="Times New Roman" panose="02020603050405020304" pitchFamily="18" charset="0"/>
                <a:cs typeface="Times New Roman" panose="02020603050405020304" pitchFamily="18" charset="0"/>
              </a:rPr>
              <a:t>3 326,3</a:t>
            </a:r>
            <a:r>
              <a:rPr lang="ru-RU" altLang="ru-RU" sz="1100" b="1" dirty="0" smtClean="0">
                <a:solidFill>
                  <a:srgbClr val="C00000"/>
                </a:solidFill>
                <a:latin typeface="Times New Roman" panose="02020603050405020304" pitchFamily="18" charset="0"/>
                <a:cs typeface="Times New Roman" panose="02020603050405020304" pitchFamily="18" charset="0"/>
              </a:rPr>
              <a:t>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0" name="Rectangle 5">
            <a:extLst>
              <a:ext uri="{FF2B5EF4-FFF2-40B4-BE49-F238E27FC236}">
                <a16:creationId xmlns:a16="http://schemas.microsoft.com/office/drawing/2014/main" id="{F0335069-7958-7F89-2263-71085F4BCBB5}"/>
              </a:ext>
            </a:extLst>
          </p:cNvPr>
          <p:cNvSpPr>
            <a:spLocks noChangeArrowheads="1"/>
          </p:cNvSpPr>
          <p:nvPr/>
        </p:nvSpPr>
        <p:spPr bwMode="auto">
          <a:xfrm>
            <a:off x="6718246" y="4096730"/>
            <a:ext cx="3062937" cy="124203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террористической безопасности, осуществление превентивных мероприятий антитеррористической и антиэкстремистской направленности на территории муниципального образования Чукотский муниципальный район</a:t>
            </a:r>
          </a:p>
          <a:p>
            <a:pPr algn="ctr" eaLnBrk="1" hangingPunct="1">
              <a:buNone/>
            </a:pPr>
            <a:r>
              <a:rPr lang="en-US" altLang="ru-RU" sz="1100" b="1" dirty="0" smtClean="0">
                <a:solidFill>
                  <a:srgbClr val="FF0000"/>
                </a:solidFill>
                <a:latin typeface="Times New Roman" panose="02020603050405020304" pitchFamily="18" charset="0"/>
                <a:cs typeface="Times New Roman" panose="02020603050405020304" pitchFamily="18" charset="0"/>
              </a:rPr>
              <a:t>10,0</a:t>
            </a:r>
            <a:r>
              <a:rPr lang="ru-RU" altLang="ru-RU" sz="1100" b="1" dirty="0" smtClean="0">
                <a:solidFill>
                  <a:srgbClr val="FF0000"/>
                </a:solidFill>
                <a:latin typeface="Times New Roman" panose="02020603050405020304" pitchFamily="18" charset="0"/>
                <a:cs typeface="Times New Roman" panose="02020603050405020304" pitchFamily="18" charset="0"/>
              </a:rPr>
              <a:t> </a:t>
            </a:r>
            <a:r>
              <a:rPr lang="ru-RU" altLang="ru-RU" sz="1100" b="1" dirty="0">
                <a:solidFill>
                  <a:srgbClr val="002060"/>
                </a:solidFill>
                <a:latin typeface="Times New Roman" panose="02020603050405020304" pitchFamily="18" charset="0"/>
                <a:cs typeface="Times New Roman" panose="02020603050405020304" pitchFamily="18" charset="0"/>
              </a:rPr>
              <a:t>тыс. </a:t>
            </a:r>
            <a:r>
              <a:rPr lang="ru-RU" altLang="ru-RU" sz="1100" b="1" dirty="0">
                <a:solidFill>
                  <a:srgbClr val="002060"/>
                </a:solidFill>
                <a:latin typeface="Times New Roman" panose="02020603050405020304" pitchFamily="18" charset="0"/>
                <a:cs typeface="Times New Roman" panose="02020603050405020304" pitchFamily="18" charset="0"/>
              </a:rPr>
              <a:t>руб.</a:t>
            </a:r>
          </a:p>
        </p:txBody>
      </p:sp>
      <p:sp>
        <p:nvSpPr>
          <p:cNvPr id="27" name="Rectangle 5"/>
          <p:cNvSpPr>
            <a:spLocks noChangeArrowheads="1"/>
          </p:cNvSpPr>
          <p:nvPr/>
        </p:nvSpPr>
        <p:spPr bwMode="auto">
          <a:xfrm>
            <a:off x="274482" y="4935243"/>
            <a:ext cx="3011204" cy="66596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smtClean="0">
                <a:solidFill>
                  <a:srgbClr val="002060"/>
                </a:solidFill>
                <a:latin typeface="Times New Roman" panose="02020603050405020304" pitchFamily="18" charset="0"/>
                <a:cs typeface="Times New Roman" panose="02020603050405020304" pitchFamily="18" charset="0"/>
              </a:rPr>
              <a:t>Мероприятия по обеспечению жильем молодых семей </a:t>
            </a:r>
            <a:r>
              <a:rPr lang="ru-RU" altLang="ru-RU" sz="1200" b="1" dirty="0">
                <a:solidFill>
                  <a:srgbClr val="C00000"/>
                </a:solidFill>
                <a:latin typeface="Times New Roman" panose="02020603050405020304" pitchFamily="18" charset="0"/>
                <a:cs typeface="Times New Roman" panose="02020603050405020304" pitchFamily="18" charset="0"/>
              </a:rPr>
              <a:t>4 094,9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8" name="Rectangle 5">
            <a:extLst>
              <a:ext uri="{FF2B5EF4-FFF2-40B4-BE49-F238E27FC236}">
                <a16:creationId xmlns:a16="http://schemas.microsoft.com/office/drawing/2014/main" id="{FC6C5053-7EC6-44CC-3A16-3262B8B5B822}"/>
              </a:ext>
            </a:extLst>
          </p:cNvPr>
          <p:cNvSpPr>
            <a:spLocks noChangeArrowheads="1"/>
          </p:cNvSpPr>
          <p:nvPr/>
        </p:nvSpPr>
        <p:spPr bwMode="auto">
          <a:xfrm>
            <a:off x="6763201" y="1986632"/>
            <a:ext cx="3045583" cy="87603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Мероприятие по разработке схем электроснабжения населенных пунктов, входящих в состав Чукотского муниципального района </a:t>
            </a:r>
            <a:r>
              <a:rPr lang="en-US" altLang="ru-RU" sz="1200" b="1" dirty="0">
                <a:solidFill>
                  <a:srgbClr val="C00000"/>
                </a:solidFill>
                <a:latin typeface="Times New Roman" panose="02020603050405020304" pitchFamily="18" charset="0"/>
                <a:cs typeface="Times New Roman" panose="02020603050405020304" pitchFamily="18" charset="0"/>
              </a:rPr>
              <a:t>554,4</a:t>
            </a: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9" name="Rectangle 5">
            <a:extLst>
              <a:ext uri="{FF2B5EF4-FFF2-40B4-BE49-F238E27FC236}">
                <a16:creationId xmlns:a16="http://schemas.microsoft.com/office/drawing/2014/main" id="{FC6C5053-7EC6-44CC-3A16-3262B8B5B822}"/>
              </a:ext>
            </a:extLst>
          </p:cNvPr>
          <p:cNvSpPr>
            <a:spLocks noChangeArrowheads="1"/>
          </p:cNvSpPr>
          <p:nvPr/>
        </p:nvSpPr>
        <p:spPr bwMode="auto">
          <a:xfrm>
            <a:off x="6771556" y="5568186"/>
            <a:ext cx="3062937" cy="63606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Мероприятие по разработке (актуализации) схем теплоснабжения и водоотведения </a:t>
            </a:r>
            <a:r>
              <a:rPr lang="ru-RU" altLang="ru-RU" sz="1200" b="1" dirty="0" smtClean="0">
                <a:solidFill>
                  <a:srgbClr val="C00000"/>
                </a:solidFill>
                <a:latin typeface="Times New Roman" panose="02020603050405020304" pitchFamily="18" charset="0"/>
                <a:cs typeface="Times New Roman" panose="02020603050405020304" pitchFamily="18" charset="0"/>
              </a:rPr>
              <a:t>545,0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Tree>
    <p:extLst>
      <p:ext uri="{BB962C8B-B14F-4D97-AF65-F5344CB8AC3E}">
        <p14:creationId xmlns:p14="http://schemas.microsoft.com/office/powerpoint/2010/main" val="25378492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childTnLst>
                          </p:cTn>
                        </p:par>
                        <p:par>
                          <p:cTn id="26" fill="hold">
                            <p:stCondLst>
                              <p:cond delay="8000"/>
                            </p:stCondLst>
                            <p:childTnLst>
                              <p:par>
                                <p:cTn id="27" presetID="14" presetClass="entr" presetSubtype="10" fill="hold" nodeType="afterEffect">
                                  <p:stCondLst>
                                    <p:cond delay="0"/>
                                  </p:stCondLst>
                                  <p:childTnLst>
                                    <p:set>
                                      <p:cBhvr additive="repl">
                                        <p:cTn id="28" dur="1" fill="hold">
                                          <p:stCondLst>
                                            <p:cond delay="0"/>
                                          </p:stCondLst>
                                        </p:cTn>
                                        <p:tgtEl>
                                          <p:spTgt spid="11"/>
                                        </p:tgtEl>
                                        <p:attrNameLst>
                                          <p:attrName>style.visibility</p:attrName>
                                        </p:attrNameLst>
                                      </p:cBhvr>
                                      <p:to>
                                        <p:strVal val="visible"/>
                                      </p:to>
                                    </p:set>
                                    <p:animEffect transition="in" filter="randombar(horizontal)">
                                      <p:cBhvr additive="repl">
                                        <p:cTn id="29" dur="2000"/>
                                        <p:tgtEl>
                                          <p:spTgt spid="11"/>
                                        </p:tgtEl>
                                      </p:cBhvr>
                                    </p:animEffect>
                                  </p:childTnLst>
                                </p:cTn>
                              </p:par>
                            </p:childTnLst>
                          </p:cTn>
                        </p:par>
                        <p:par>
                          <p:cTn id="30" fill="hold">
                            <p:stCondLst>
                              <p:cond delay="10000"/>
                            </p:stCondLst>
                            <p:childTnLst>
                              <p:par>
                                <p:cTn id="31" presetID="14" presetClass="entr" presetSubtype="10" fill="hold" nodeType="afterEffect">
                                  <p:stCondLst>
                                    <p:cond delay="0"/>
                                  </p:stCondLst>
                                  <p:childTnLst>
                                    <p:set>
                                      <p:cBhvr additive="repl">
                                        <p:cTn id="32" dur="1" fill="hold">
                                          <p:stCondLst>
                                            <p:cond delay="0"/>
                                          </p:stCondLst>
                                        </p:cTn>
                                        <p:tgtEl>
                                          <p:spTgt spid="12"/>
                                        </p:tgtEl>
                                        <p:attrNameLst>
                                          <p:attrName>style.visibility</p:attrName>
                                        </p:attrNameLst>
                                      </p:cBhvr>
                                      <p:to>
                                        <p:strVal val="visible"/>
                                      </p:to>
                                    </p:set>
                                    <p:animEffect transition="in" filter="randombar(horizontal)">
                                      <p:cBhvr additive="repl">
                                        <p:cTn id="33" dur="2000"/>
                                        <p:tgtEl>
                                          <p:spTgt spid="12"/>
                                        </p:tgtEl>
                                      </p:cBhvr>
                                    </p:animEffect>
                                  </p:childTnLst>
                                </p:cTn>
                              </p:par>
                            </p:childTnLst>
                          </p:cTn>
                        </p:par>
                        <p:par>
                          <p:cTn id="34" fill="hold">
                            <p:stCondLst>
                              <p:cond delay="12000"/>
                            </p:stCondLst>
                            <p:childTnLst>
                              <p:par>
                                <p:cTn id="35" presetID="14" presetClass="entr" presetSubtype="10" fill="hold" nodeType="afterEffect">
                                  <p:stCondLst>
                                    <p:cond delay="0"/>
                                  </p:stCondLst>
                                  <p:childTnLst>
                                    <p:set>
                                      <p:cBhvr additive="repl">
                                        <p:cTn id="36" dur="1" fill="hold">
                                          <p:stCondLst>
                                            <p:cond delay="0"/>
                                          </p:stCondLst>
                                        </p:cTn>
                                        <p:tgtEl>
                                          <p:spTgt spid="13"/>
                                        </p:tgtEl>
                                        <p:attrNameLst>
                                          <p:attrName>style.visibility</p:attrName>
                                        </p:attrNameLst>
                                      </p:cBhvr>
                                      <p:to>
                                        <p:strVal val="visible"/>
                                      </p:to>
                                    </p:set>
                                    <p:animEffect transition="in" filter="randombar(horizontal)">
                                      <p:cBhvr additive="repl">
                                        <p:cTn id="37" dur="2000"/>
                                        <p:tgtEl>
                                          <p:spTgt spid="13"/>
                                        </p:tgtEl>
                                      </p:cBhvr>
                                    </p:animEffect>
                                  </p:childTnLst>
                                </p:cTn>
                              </p:par>
                            </p:childTnLst>
                          </p:cTn>
                        </p:par>
                        <p:par>
                          <p:cTn id="38" fill="hold">
                            <p:stCondLst>
                              <p:cond delay="14000"/>
                            </p:stCondLst>
                            <p:childTnLst>
                              <p:par>
                                <p:cTn id="39" presetID="14" presetClass="entr" presetSubtype="10" fill="hold" nodeType="afterEffect">
                                  <p:stCondLst>
                                    <p:cond delay="0"/>
                                  </p:stCondLst>
                                  <p:childTnLst>
                                    <p:set>
                                      <p:cBhvr additive="repl">
                                        <p:cTn id="40" dur="1" fill="hold">
                                          <p:stCondLst>
                                            <p:cond delay="0"/>
                                          </p:stCondLst>
                                        </p:cTn>
                                        <p:tgtEl>
                                          <p:spTgt spid="14"/>
                                        </p:tgtEl>
                                        <p:attrNameLst>
                                          <p:attrName>style.visibility</p:attrName>
                                        </p:attrNameLst>
                                      </p:cBhvr>
                                      <p:to>
                                        <p:strVal val="visible"/>
                                      </p:to>
                                    </p:set>
                                    <p:animEffect transition="in" filter="randombar(horizontal)">
                                      <p:cBhvr additive="repl">
                                        <p:cTn id="41" dur="2000"/>
                                        <p:tgtEl>
                                          <p:spTgt spid="14"/>
                                        </p:tgtEl>
                                      </p:cBhvr>
                                    </p:animEffect>
                                  </p:childTnLst>
                                </p:cTn>
                              </p:par>
                            </p:childTnLst>
                          </p:cTn>
                        </p:par>
                        <p:par>
                          <p:cTn id="42" fill="hold">
                            <p:stCondLst>
                              <p:cond delay="16000"/>
                            </p:stCondLst>
                            <p:childTnLst>
                              <p:par>
                                <p:cTn id="43" presetID="14" presetClass="entr" presetSubtype="10" fill="hold" nodeType="afterEffect">
                                  <p:stCondLst>
                                    <p:cond delay="0"/>
                                  </p:stCondLst>
                                  <p:childTnLst>
                                    <p:set>
                                      <p:cBhvr additive="repl">
                                        <p:cTn id="44" dur="1" fill="hold">
                                          <p:stCondLst>
                                            <p:cond delay="0"/>
                                          </p:stCondLst>
                                        </p:cTn>
                                        <p:tgtEl>
                                          <p:spTgt spid="17"/>
                                        </p:tgtEl>
                                        <p:attrNameLst>
                                          <p:attrName>style.visibility</p:attrName>
                                        </p:attrNameLst>
                                      </p:cBhvr>
                                      <p:to>
                                        <p:strVal val="visible"/>
                                      </p:to>
                                    </p:set>
                                    <p:animEffect transition="in" filter="randombar(horizontal)">
                                      <p:cBhvr additive="repl">
                                        <p:cTn id="45" dur="2000"/>
                                        <p:tgtEl>
                                          <p:spTgt spid="17"/>
                                        </p:tgtEl>
                                      </p:cBhvr>
                                    </p:animEffect>
                                  </p:childTnLst>
                                </p:cTn>
                              </p:par>
                            </p:childTnLst>
                          </p:cTn>
                        </p:par>
                        <p:par>
                          <p:cTn id="46" fill="hold">
                            <p:stCondLst>
                              <p:cond delay="18000"/>
                            </p:stCondLst>
                            <p:childTnLst>
                              <p:par>
                                <p:cTn id="47" presetID="14" presetClass="entr" presetSubtype="10" fill="hold" nodeType="afterEffect">
                                  <p:stCondLst>
                                    <p:cond delay="0"/>
                                  </p:stCondLst>
                                  <p:childTnLst>
                                    <p:set>
                                      <p:cBhvr additive="repl">
                                        <p:cTn id="48" dur="1" fill="hold">
                                          <p:stCondLst>
                                            <p:cond delay="0"/>
                                          </p:stCondLst>
                                        </p:cTn>
                                        <p:tgtEl>
                                          <p:spTgt spid="18"/>
                                        </p:tgtEl>
                                        <p:attrNameLst>
                                          <p:attrName>style.visibility</p:attrName>
                                        </p:attrNameLst>
                                      </p:cBhvr>
                                      <p:to>
                                        <p:strVal val="visible"/>
                                      </p:to>
                                    </p:set>
                                    <p:animEffect transition="in" filter="randombar(horizontal)">
                                      <p:cBhvr additive="repl">
                                        <p:cTn id="49" dur="2000"/>
                                        <p:tgtEl>
                                          <p:spTgt spid="18"/>
                                        </p:tgtEl>
                                      </p:cBhvr>
                                    </p:animEffect>
                                  </p:childTnLst>
                                </p:cTn>
                              </p:par>
                            </p:childTnLst>
                          </p:cTn>
                        </p:par>
                        <p:par>
                          <p:cTn id="50" fill="hold">
                            <p:stCondLst>
                              <p:cond delay="20000"/>
                            </p:stCondLst>
                            <p:childTnLst>
                              <p:par>
                                <p:cTn id="51" presetID="14" presetClass="entr" presetSubtype="10" fill="hold" nodeType="afterEffect">
                                  <p:stCondLst>
                                    <p:cond delay="0"/>
                                  </p:stCondLst>
                                  <p:childTnLst>
                                    <p:set>
                                      <p:cBhvr additive="repl">
                                        <p:cTn id="52" dur="1" fill="hold">
                                          <p:stCondLst>
                                            <p:cond delay="0"/>
                                          </p:stCondLst>
                                        </p:cTn>
                                        <p:tgtEl>
                                          <p:spTgt spid="24"/>
                                        </p:tgtEl>
                                        <p:attrNameLst>
                                          <p:attrName>style.visibility</p:attrName>
                                        </p:attrNameLst>
                                      </p:cBhvr>
                                      <p:to>
                                        <p:strVal val="visible"/>
                                      </p:to>
                                    </p:set>
                                    <p:animEffect transition="in" filter="randombar(horizontal)">
                                      <p:cBhvr additive="repl">
                                        <p:cTn id="53" dur="2000"/>
                                        <p:tgtEl>
                                          <p:spTgt spid="24"/>
                                        </p:tgtEl>
                                      </p:cBhvr>
                                    </p:animEffect>
                                  </p:childTnLst>
                                </p:cTn>
                              </p:par>
                            </p:childTnLst>
                          </p:cTn>
                        </p:par>
                        <p:par>
                          <p:cTn id="54" fill="hold">
                            <p:stCondLst>
                              <p:cond delay="22000"/>
                            </p:stCondLst>
                            <p:childTnLst>
                              <p:par>
                                <p:cTn id="55" presetID="14" presetClass="entr" presetSubtype="10" fill="hold" nodeType="afterEffect">
                                  <p:stCondLst>
                                    <p:cond delay="0"/>
                                  </p:stCondLst>
                                  <p:childTnLst>
                                    <p:set>
                                      <p:cBhvr additive="repl">
                                        <p:cTn id="56" dur="1" fill="hold">
                                          <p:stCondLst>
                                            <p:cond delay="0"/>
                                          </p:stCondLst>
                                        </p:cTn>
                                        <p:tgtEl>
                                          <p:spTgt spid="26"/>
                                        </p:tgtEl>
                                        <p:attrNameLst>
                                          <p:attrName>style.visibility</p:attrName>
                                        </p:attrNameLst>
                                      </p:cBhvr>
                                      <p:to>
                                        <p:strVal val="visible"/>
                                      </p:to>
                                    </p:set>
                                    <p:animEffect transition="in" filter="randombar(horizontal)">
                                      <p:cBhvr additive="repl">
                                        <p:cTn id="57" dur="2000"/>
                                        <p:tgtEl>
                                          <p:spTgt spid="26"/>
                                        </p:tgtEl>
                                      </p:cBhvr>
                                    </p:animEffect>
                                  </p:childTnLst>
                                </p:cTn>
                              </p:par>
                            </p:childTnLst>
                          </p:cTn>
                        </p:par>
                        <p:par>
                          <p:cTn id="58" fill="hold">
                            <p:stCondLst>
                              <p:cond delay="24000"/>
                            </p:stCondLst>
                            <p:childTnLst>
                              <p:par>
                                <p:cTn id="59" presetID="14" presetClass="entr" presetSubtype="10" fill="hold" nodeType="afterEffect">
                                  <p:stCondLst>
                                    <p:cond delay="0"/>
                                  </p:stCondLst>
                                  <p:childTnLst>
                                    <p:set>
                                      <p:cBhvr additive="repl">
                                        <p:cTn id="60" dur="1" fill="hold">
                                          <p:stCondLst>
                                            <p:cond delay="0"/>
                                          </p:stCondLst>
                                        </p:cTn>
                                        <p:tgtEl>
                                          <p:spTgt spid="3"/>
                                        </p:tgtEl>
                                        <p:attrNameLst>
                                          <p:attrName>style.visibility</p:attrName>
                                        </p:attrNameLst>
                                      </p:cBhvr>
                                      <p:to>
                                        <p:strVal val="visible"/>
                                      </p:to>
                                    </p:set>
                                    <p:animEffect transition="in" filter="randombar(horizontal)">
                                      <p:cBhvr additive="repl">
                                        <p:cTn id="61" dur="2000"/>
                                        <p:tgtEl>
                                          <p:spTgt spid="3"/>
                                        </p:tgtEl>
                                      </p:cBhvr>
                                    </p:animEffect>
                                  </p:childTnLst>
                                </p:cTn>
                              </p:par>
                            </p:childTnLst>
                          </p:cTn>
                        </p:par>
                        <p:par>
                          <p:cTn id="62" fill="hold">
                            <p:stCondLst>
                              <p:cond delay="26000"/>
                            </p:stCondLst>
                            <p:childTnLst>
                              <p:par>
                                <p:cTn id="63" presetID="14" presetClass="entr" presetSubtype="10" fill="hold" nodeType="afterEffect">
                                  <p:stCondLst>
                                    <p:cond delay="0"/>
                                  </p:stCondLst>
                                  <p:childTnLst>
                                    <p:set>
                                      <p:cBhvr additive="repl">
                                        <p:cTn id="64" dur="1" fill="hold">
                                          <p:stCondLst>
                                            <p:cond delay="0"/>
                                          </p:stCondLst>
                                        </p:cTn>
                                        <p:tgtEl>
                                          <p:spTgt spid="4"/>
                                        </p:tgtEl>
                                        <p:attrNameLst>
                                          <p:attrName>style.visibility</p:attrName>
                                        </p:attrNameLst>
                                      </p:cBhvr>
                                      <p:to>
                                        <p:strVal val="visible"/>
                                      </p:to>
                                    </p:set>
                                    <p:animEffect transition="in" filter="randombar(horizontal)">
                                      <p:cBhvr additive="repl">
                                        <p:cTn id="65" dur="2000"/>
                                        <p:tgtEl>
                                          <p:spTgt spid="4"/>
                                        </p:tgtEl>
                                      </p:cBhvr>
                                    </p:animEffect>
                                  </p:childTnLst>
                                </p:cTn>
                              </p:par>
                            </p:childTnLst>
                          </p:cTn>
                        </p:par>
                        <p:par>
                          <p:cTn id="66" fill="hold">
                            <p:stCondLst>
                              <p:cond delay="28000"/>
                            </p:stCondLst>
                            <p:childTnLst>
                              <p:par>
                                <p:cTn id="67" presetID="14" presetClass="entr" presetSubtype="10" fill="hold" nodeType="afterEffect">
                                  <p:stCondLst>
                                    <p:cond delay="0"/>
                                  </p:stCondLst>
                                  <p:childTnLst>
                                    <p:set>
                                      <p:cBhvr additive="repl">
                                        <p:cTn id="68" dur="1" fill="hold">
                                          <p:stCondLst>
                                            <p:cond delay="0"/>
                                          </p:stCondLst>
                                        </p:cTn>
                                        <p:tgtEl>
                                          <p:spTgt spid="9"/>
                                        </p:tgtEl>
                                        <p:attrNameLst>
                                          <p:attrName>style.visibility</p:attrName>
                                        </p:attrNameLst>
                                      </p:cBhvr>
                                      <p:to>
                                        <p:strVal val="visible"/>
                                      </p:to>
                                    </p:set>
                                    <p:animEffect transition="in" filter="randombar(horizontal)">
                                      <p:cBhvr additive="repl">
                                        <p:cTn id="69" dur="2000"/>
                                        <p:tgtEl>
                                          <p:spTgt spid="9"/>
                                        </p:tgtEl>
                                      </p:cBhvr>
                                    </p:animEffect>
                                  </p:childTnLst>
                                </p:cTn>
                              </p:par>
                            </p:childTnLst>
                          </p:cTn>
                        </p:par>
                        <p:par>
                          <p:cTn id="70" fill="hold">
                            <p:stCondLst>
                              <p:cond delay="30000"/>
                            </p:stCondLst>
                            <p:childTnLst>
                              <p:par>
                                <p:cTn id="71" presetID="14" presetClass="entr" presetSubtype="10" fill="hold" nodeType="afterEffect">
                                  <p:stCondLst>
                                    <p:cond delay="0"/>
                                  </p:stCondLst>
                                  <p:childTnLst>
                                    <p:set>
                                      <p:cBhvr additive="repl">
                                        <p:cTn id="72" dur="1" fill="hold">
                                          <p:stCondLst>
                                            <p:cond delay="0"/>
                                          </p:stCondLst>
                                        </p:cTn>
                                        <p:tgtEl>
                                          <p:spTgt spid="10"/>
                                        </p:tgtEl>
                                        <p:attrNameLst>
                                          <p:attrName>style.visibility</p:attrName>
                                        </p:attrNameLst>
                                      </p:cBhvr>
                                      <p:to>
                                        <p:strVal val="visible"/>
                                      </p:to>
                                    </p:set>
                                    <p:animEffect transition="in" filter="randombar(horizontal)">
                                      <p:cBhvr additive="repl">
                                        <p:cTn id="73" dur="2000"/>
                                        <p:tgtEl>
                                          <p:spTgt spid="10"/>
                                        </p:tgtEl>
                                      </p:cBhvr>
                                    </p:animEffect>
                                  </p:childTnLst>
                                </p:cTn>
                              </p:par>
                            </p:childTnLst>
                          </p:cTn>
                        </p:par>
                        <p:par>
                          <p:cTn id="74" fill="hold">
                            <p:stCondLst>
                              <p:cond delay="32000"/>
                            </p:stCondLst>
                            <p:childTnLst>
                              <p:par>
                                <p:cTn id="75" presetID="14" presetClass="entr" presetSubtype="10" fill="hold" nodeType="afterEffect">
                                  <p:stCondLst>
                                    <p:cond delay="0"/>
                                  </p:stCondLst>
                                  <p:childTnLst>
                                    <p:set>
                                      <p:cBhvr additive="repl">
                                        <p:cTn id="76" dur="1" fill="hold">
                                          <p:stCondLst>
                                            <p:cond delay="0"/>
                                          </p:stCondLst>
                                        </p:cTn>
                                        <p:tgtEl>
                                          <p:spTgt spid="27"/>
                                        </p:tgtEl>
                                        <p:attrNameLst>
                                          <p:attrName>style.visibility</p:attrName>
                                        </p:attrNameLst>
                                      </p:cBhvr>
                                      <p:to>
                                        <p:strVal val="visible"/>
                                      </p:to>
                                    </p:set>
                                    <p:animEffect transition="in" filter="randombar(horizontal)">
                                      <p:cBhvr additive="repl">
                                        <p:cTn id="77" dur="2000"/>
                                        <p:tgtEl>
                                          <p:spTgt spid="27"/>
                                        </p:tgtEl>
                                      </p:cBhvr>
                                    </p:animEffect>
                                  </p:childTnLst>
                                </p:cTn>
                              </p:par>
                            </p:childTnLst>
                          </p:cTn>
                        </p:par>
                        <p:par>
                          <p:cTn id="78" fill="hold">
                            <p:stCondLst>
                              <p:cond delay="34000"/>
                            </p:stCondLst>
                            <p:childTnLst>
                              <p:par>
                                <p:cTn id="79" presetID="14" presetClass="entr" presetSubtype="10" fill="hold" nodeType="afterEffect">
                                  <p:stCondLst>
                                    <p:cond delay="0"/>
                                  </p:stCondLst>
                                  <p:childTnLst>
                                    <p:set>
                                      <p:cBhvr additive="repl">
                                        <p:cTn id="80" dur="1" fill="hold">
                                          <p:stCondLst>
                                            <p:cond delay="0"/>
                                          </p:stCondLst>
                                        </p:cTn>
                                        <p:tgtEl>
                                          <p:spTgt spid="28"/>
                                        </p:tgtEl>
                                        <p:attrNameLst>
                                          <p:attrName>style.visibility</p:attrName>
                                        </p:attrNameLst>
                                      </p:cBhvr>
                                      <p:to>
                                        <p:strVal val="visible"/>
                                      </p:to>
                                    </p:set>
                                    <p:animEffect transition="in" filter="randombar(horizontal)">
                                      <p:cBhvr additive="repl">
                                        <p:cTn id="81" dur="2000"/>
                                        <p:tgtEl>
                                          <p:spTgt spid="28"/>
                                        </p:tgtEl>
                                      </p:cBhvr>
                                    </p:animEffect>
                                  </p:childTnLst>
                                </p:cTn>
                              </p:par>
                            </p:childTnLst>
                          </p:cTn>
                        </p:par>
                        <p:par>
                          <p:cTn id="82" fill="hold">
                            <p:stCondLst>
                              <p:cond delay="36000"/>
                            </p:stCondLst>
                            <p:childTnLst>
                              <p:par>
                                <p:cTn id="83" presetID="14" presetClass="entr" presetSubtype="10" fill="hold" nodeType="afterEffect">
                                  <p:stCondLst>
                                    <p:cond delay="0"/>
                                  </p:stCondLst>
                                  <p:childTnLst>
                                    <p:set>
                                      <p:cBhvr additive="repl">
                                        <p:cTn id="84" dur="1" fill="hold">
                                          <p:stCondLst>
                                            <p:cond delay="0"/>
                                          </p:stCondLst>
                                        </p:cTn>
                                        <p:tgtEl>
                                          <p:spTgt spid="29"/>
                                        </p:tgtEl>
                                        <p:attrNameLst>
                                          <p:attrName>style.visibility</p:attrName>
                                        </p:attrNameLst>
                                      </p:cBhvr>
                                      <p:to>
                                        <p:strVal val="visible"/>
                                      </p:to>
                                    </p:set>
                                    <p:animEffect transition="in" filter="randombar(horizontal)">
                                      <p:cBhvr additive="repl">
                                        <p:cTn id="85"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7240588" y="6072188"/>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6489E36-6A79-48D2-8C8C-2F10B8EF9076}" type="slidenum">
              <a:rPr lang="ru-RU" altLang="ru-RU" sz="1400">
                <a:solidFill>
                  <a:srgbClr val="000000"/>
                </a:solidFill>
                <a:latin typeface="Times New Roman" panose="02020603050405020304" pitchFamily="18" charset="0"/>
              </a:rPr>
              <a:pPr algn="r" eaLnBrk="1" hangingPunct="1">
                <a:spcBef>
                  <a:spcPct val="0"/>
                </a:spcBef>
                <a:buFontTx/>
                <a:buNone/>
              </a:pPr>
              <a:t>37</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23875" y="214313"/>
            <a:ext cx="891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Расходы бюджета муниципального образования Чукотский муниципальный район, формируемые в рамках муниципальных программ и непрограммных расходов</a:t>
            </a:r>
            <a:endParaRPr lang="ru-RU" altLang="ru-RU" sz="1800" b="1">
              <a:solidFill>
                <a:srgbClr val="333399"/>
              </a:solidFill>
              <a:latin typeface="Bookman Old Style" panose="02050604050505020204" pitchFamily="18" charset="0"/>
            </a:endParaRPr>
          </a:p>
        </p:txBody>
      </p:sp>
      <p:sp>
        <p:nvSpPr>
          <p:cNvPr id="30744" name="Line 24"/>
          <p:cNvSpPr>
            <a:spLocks noChangeShapeType="1"/>
          </p:cNvSpPr>
          <p:nvPr/>
        </p:nvSpPr>
        <p:spPr bwMode="auto">
          <a:xfrm>
            <a:off x="309575" y="1214460"/>
            <a:ext cx="9217025"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9"/>
          <p:cNvGraphicFramePr>
            <a:graphicFrameLocks/>
          </p:cNvGraphicFramePr>
          <p:nvPr>
            <p:extLst>
              <p:ext uri="{D42A27DB-BD31-4B8C-83A1-F6EECF244321}">
                <p14:modId xmlns:p14="http://schemas.microsoft.com/office/powerpoint/2010/main" val="4108209526"/>
              </p:ext>
            </p:extLst>
          </p:nvPr>
        </p:nvGraphicFramePr>
        <p:xfrm>
          <a:off x="201266" y="1484784"/>
          <a:ext cx="9094775" cy="49652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30744"/>
                                        </p:tgtEl>
                                        <p:attrNameLst>
                                          <p:attrName>style.visibility</p:attrName>
                                        </p:attrNameLst>
                                      </p:cBhvr>
                                      <p:to>
                                        <p:strVal val="visible"/>
                                      </p:to>
                                    </p:set>
                                    <p:animEffect transition="in" filter="randombar(horizontal)">
                                      <p:cBhvr additive="repl">
                                        <p:cTn id="11"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5A96F1D-3FEE-4F08-B48F-7EF744765A02}" type="slidenum">
              <a:rPr lang="ru-RU" altLang="ru-RU" sz="1400">
                <a:solidFill>
                  <a:srgbClr val="000000"/>
                </a:solidFill>
                <a:latin typeface="Times New Roman" panose="02020603050405020304" pitchFamily="18" charset="0"/>
              </a:rPr>
              <a:pPr algn="r" eaLnBrk="1" hangingPunct="1">
                <a:spcBef>
                  <a:spcPct val="0"/>
                </a:spcBef>
                <a:buFontTx/>
                <a:buNone/>
              </a:pPr>
              <a:t>38</a:t>
            </a:fld>
            <a:endParaRPr lang="ru-RU" altLang="ru-RU" sz="1400">
              <a:solidFill>
                <a:srgbClr val="000000"/>
              </a:solidFill>
              <a:latin typeface="Times New Roman" panose="02020603050405020304" pitchFamily="18" charset="0"/>
            </a:endParaRPr>
          </a:p>
        </p:txBody>
      </p:sp>
      <p:sp>
        <p:nvSpPr>
          <p:cNvPr id="32770" name="Text Box 2"/>
          <p:cNvSpPr txBox="1">
            <a:spLocks noChangeArrowheads="1"/>
          </p:cNvSpPr>
          <p:nvPr/>
        </p:nvSpPr>
        <p:spPr bwMode="auto">
          <a:xfrm>
            <a:off x="454029" y="549297"/>
            <a:ext cx="8915400" cy="1160463"/>
          </a:xfrm>
          <a:prstGeom prst="rect">
            <a:avLst/>
          </a:prstGeom>
          <a:noFill/>
          <a:ln>
            <a:noFill/>
          </a:ln>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Источники финансирования дефицита бюджета муниципального образования Чукотский муниципальный район</a:t>
            </a:r>
          </a:p>
        </p:txBody>
      </p:sp>
      <p:sp>
        <p:nvSpPr>
          <p:cNvPr id="32771" name="Text Box 3"/>
          <p:cNvSpPr txBox="1">
            <a:spLocks noChangeArrowheads="1"/>
          </p:cNvSpPr>
          <p:nvPr/>
        </p:nvSpPr>
        <p:spPr bwMode="auto">
          <a:xfrm>
            <a:off x="495303" y="2133600"/>
            <a:ext cx="8915400" cy="3932238"/>
          </a:xfrm>
          <a:prstGeom prst="rect">
            <a:avLst/>
          </a:prstGeom>
          <a:noFill/>
          <a:ln>
            <a:noFill/>
          </a:ln>
        </p:spPr>
        <p:txBody>
          <a:bodyPr/>
          <a:lstStyle>
            <a:lvl1pPr indent="2651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В процессе принятия и исполнения бюджета муниципального образования Чукотский муниципальный район большое значение приобретает сбалансированность доходов и расходов. Если доходы превышают расходы, то возникает </a:t>
            </a:r>
            <a:r>
              <a:rPr lang="ru-RU" altLang="ru-RU" sz="1600" b="1" u="sng" dirty="0">
                <a:solidFill>
                  <a:schemeClr val="accent1">
                    <a:lumMod val="50000"/>
                  </a:schemeClr>
                </a:solidFill>
                <a:latin typeface="Times New Roman" panose="02020603050405020304" pitchFamily="18" charset="0"/>
              </a:rPr>
              <a:t>профицит</a:t>
            </a:r>
            <a:r>
              <a:rPr lang="ru-RU" altLang="ru-RU" sz="1600" dirty="0">
                <a:solidFill>
                  <a:schemeClr val="accent1">
                    <a:lumMod val="50000"/>
                  </a:schemeClr>
                </a:solidFill>
                <a:latin typeface="Times New Roman" panose="02020603050405020304" pitchFamily="18" charset="0"/>
              </a:rPr>
              <a:t>. Но чаще всего расходы превышают доходы. В таком случае возникает </a:t>
            </a:r>
            <a:r>
              <a:rPr lang="ru-RU" altLang="ru-RU" sz="1600" b="1" u="sng" dirty="0">
                <a:solidFill>
                  <a:schemeClr val="accent1">
                    <a:lumMod val="50000"/>
                  </a:schemeClr>
                </a:solidFill>
                <a:latin typeface="Times New Roman" panose="02020603050405020304" pitchFamily="18" charset="0"/>
              </a:rPr>
              <a:t>дефицит</a:t>
            </a:r>
            <a:r>
              <a:rPr lang="ru-RU" altLang="ru-RU" sz="1600" dirty="0">
                <a:solidFill>
                  <a:schemeClr val="accent1">
                    <a:lumMod val="50000"/>
                  </a:schemeClr>
                </a:solidFill>
                <a:latin typeface="Times New Roman" panose="02020603050405020304" pitchFamily="18" charset="0"/>
              </a:rPr>
              <a:t>.</a:t>
            </a:r>
          </a:p>
          <a:p>
            <a:pPr algn="just" eaLnBrk="1" hangingPunct="1">
              <a:lnSpc>
                <a:spcPct val="90000"/>
              </a:lnSpc>
              <a:spcBef>
                <a:spcPts val="400"/>
              </a:spcBef>
              <a:buFontTx/>
              <a:buNone/>
            </a:pPr>
            <a:endParaRPr lang="ru-RU" altLang="ru-RU" sz="1600" dirty="0">
              <a:solidFill>
                <a:schemeClr val="accent1">
                  <a:lumMod val="50000"/>
                </a:schemeClr>
              </a:solidFill>
              <a:latin typeface="Times New Roman" panose="02020603050405020304" pitchFamily="18" charset="0"/>
            </a:endParaRPr>
          </a:p>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При формировании бюджета муниципального образования Чукотский муниципальный район бюджет сбалансирован</a:t>
            </a:r>
            <a:r>
              <a:rPr lang="ru-RU" altLang="ru-RU" sz="1600" dirty="0" smtClean="0">
                <a:solidFill>
                  <a:schemeClr val="accent1">
                    <a:lumMod val="50000"/>
                  </a:schemeClr>
                </a:solidFill>
                <a:latin typeface="Times New Roman" panose="02020603050405020304" pitchFamily="18" charset="0"/>
              </a:rPr>
              <a:t>.</a:t>
            </a:r>
          </a:p>
          <a:p>
            <a:pPr algn="just" eaLnBrk="1" hangingPunct="1">
              <a:lnSpc>
                <a:spcPct val="90000"/>
              </a:lnSpc>
              <a:spcBef>
                <a:spcPts val="400"/>
              </a:spcBef>
              <a:buFontTx/>
              <a:buNone/>
            </a:pPr>
            <a:endParaRPr lang="ru-RU" altLang="ru-RU" sz="1600" dirty="0">
              <a:solidFill>
                <a:srgbClr val="003399"/>
              </a:solidFill>
              <a:latin typeface="Times New Roman" panose="02020603050405020304" pitchFamily="18" charset="0"/>
            </a:endParaRPr>
          </a:p>
          <a:p>
            <a:pPr algn="just" eaLnBrk="1" hangingPunct="1">
              <a:lnSpc>
                <a:spcPct val="90000"/>
              </a:lnSpc>
              <a:spcBef>
                <a:spcPts val="400"/>
              </a:spcBef>
              <a:buNone/>
            </a:pPr>
            <a:r>
              <a:rPr lang="ru-RU" altLang="ru-RU" sz="1600" dirty="0">
                <a:solidFill>
                  <a:schemeClr val="accent1">
                    <a:lumMod val="50000"/>
                  </a:schemeClr>
                </a:solidFill>
                <a:latin typeface="Times New Roman" panose="02020603050405020304" pitchFamily="18" charset="0"/>
              </a:rPr>
              <a:t>При формировании актуализированной версии бюджета муниципального образования Чукотский муниципальный район  (на </a:t>
            </a:r>
            <a:r>
              <a:rPr lang="ru-RU" altLang="ru-RU" sz="1600" dirty="0" smtClean="0">
                <a:solidFill>
                  <a:schemeClr val="accent1">
                    <a:lumMod val="50000"/>
                  </a:schemeClr>
                </a:solidFill>
                <a:latin typeface="Times New Roman" panose="02020603050405020304" pitchFamily="18" charset="0"/>
              </a:rPr>
              <a:t>01.10.2025 </a:t>
            </a:r>
            <a:r>
              <a:rPr lang="ru-RU" altLang="ru-RU" sz="1600" dirty="0">
                <a:solidFill>
                  <a:schemeClr val="accent1">
                    <a:lumMod val="50000"/>
                  </a:schemeClr>
                </a:solidFill>
                <a:latin typeface="Times New Roman" panose="02020603050405020304" pitchFamily="18" charset="0"/>
              </a:rPr>
              <a:t>г.) прослеживается дефицит бюджета в размере  </a:t>
            </a:r>
            <a:r>
              <a:rPr lang="ru-RU" altLang="ru-RU" sz="1600" dirty="0" smtClean="0">
                <a:solidFill>
                  <a:schemeClr val="accent1">
                    <a:lumMod val="50000"/>
                  </a:schemeClr>
                </a:solidFill>
                <a:latin typeface="Times New Roman" panose="02020603050405020304" pitchFamily="18" charset="0"/>
              </a:rPr>
              <a:t>152 784,0 </a:t>
            </a:r>
            <a:r>
              <a:rPr lang="ru-RU" altLang="ru-RU" sz="1600" dirty="0">
                <a:solidFill>
                  <a:schemeClr val="accent1">
                    <a:lumMod val="50000"/>
                  </a:schemeClr>
                </a:solidFill>
                <a:latin typeface="Times New Roman" panose="02020603050405020304" pitchFamily="18" charset="0"/>
              </a:rPr>
              <a:t>тыс. руб.</a:t>
            </a:r>
          </a:p>
          <a:p>
            <a:pPr algn="just" eaLnBrk="1" hangingPunct="1">
              <a:lnSpc>
                <a:spcPct val="90000"/>
              </a:lnSpc>
              <a:spcBef>
                <a:spcPts val="400"/>
              </a:spcBef>
              <a:buFontTx/>
              <a:buNone/>
            </a:pPr>
            <a:endParaRPr lang="ru-RU" altLang="ru-RU" sz="1800" dirty="0">
              <a:solidFill>
                <a:srgbClr val="003399"/>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id="{C25BA6A8-DF34-A0C6-7AC7-9E6B86F36076}"/>
              </a:ext>
            </a:extLst>
          </p:cNvPr>
          <p:cNvPicPr>
            <a:picLocks noChangeAspect="1"/>
          </p:cNvPicPr>
          <p:nvPr/>
        </p:nvPicPr>
        <p:blipFill>
          <a:blip r:embed="rId3"/>
          <a:stretch>
            <a:fillRect/>
          </a:stretch>
        </p:blipFill>
        <p:spPr>
          <a:xfrm>
            <a:off x="420542" y="1788411"/>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wipe(up)">
                                      <p:cBhvr additive="repl">
                                        <p:cTn id="7" dur="2000"/>
                                        <p:tgtEl>
                                          <p:spTgt spid="32770"/>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32771">
                                            <p:txEl>
                                              <p:pRg st="0" end="0"/>
                                            </p:txEl>
                                          </p:spTgt>
                                        </p:tgtEl>
                                        <p:attrNameLst>
                                          <p:attrName>style.visibility</p:attrName>
                                        </p:attrNameLst>
                                      </p:cBhvr>
                                      <p:to>
                                        <p:strVal val="visible"/>
                                      </p:to>
                                    </p:set>
                                    <p:animEffect transition="in" filter="wipe(up)">
                                      <p:cBhvr additive="repl">
                                        <p:cTn id="10" dur="2000"/>
                                        <p:tgtEl>
                                          <p:spTgt spid="32771">
                                            <p:txEl>
                                              <p:pRg st="0" end="0"/>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32771">
                                            <p:txEl>
                                              <p:pRg st="2" end="2"/>
                                            </p:txEl>
                                          </p:spTgt>
                                        </p:tgtEl>
                                        <p:attrNameLst>
                                          <p:attrName>style.visibility</p:attrName>
                                        </p:attrNameLst>
                                      </p:cBhvr>
                                      <p:to>
                                        <p:strVal val="visible"/>
                                      </p:to>
                                    </p:set>
                                    <p:animEffect transition="in" filter="wipe(up)">
                                      <p:cBhvr additive="repl">
                                        <p:cTn id="13" dur="2000"/>
                                        <p:tgtEl>
                                          <p:spTgt spid="32771">
                                            <p:txEl>
                                              <p:pRg st="2" end="2"/>
                                            </p:txEl>
                                          </p:spTgt>
                                        </p:tgtEl>
                                      </p:cBhvr>
                                    </p:animEffect>
                                  </p:childTnLst>
                                </p:cTn>
                              </p:par>
                              <p:par>
                                <p:cTn id="14" presetID="22" presetClass="entr" presetSubtype="1" fill="hold" nodeType="withEffect">
                                  <p:stCondLst>
                                    <p:cond delay="0"/>
                                  </p:stCondLst>
                                  <p:childTnLst>
                                    <p:set>
                                      <p:cBhvr additive="repl">
                                        <p:cTn id="15" dur="1" fill="hold">
                                          <p:stCondLst>
                                            <p:cond delay="0"/>
                                          </p:stCondLst>
                                        </p:cTn>
                                        <p:tgtEl>
                                          <p:spTgt spid="32771">
                                            <p:txEl>
                                              <p:pRg st="4" end="4"/>
                                            </p:txEl>
                                          </p:spTgt>
                                        </p:tgtEl>
                                        <p:attrNameLst>
                                          <p:attrName>style.visibility</p:attrName>
                                        </p:attrNameLst>
                                      </p:cBhvr>
                                      <p:to>
                                        <p:strVal val="visible"/>
                                      </p:to>
                                    </p:set>
                                    <p:animEffect transition="in" filter="wipe(up)">
                                      <p:cBhvr additive="repl">
                                        <p:cTn id="16" dur="20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F30B6EA-00C7-4B5A-8A7F-C6BF3CFCD6AF}" type="slidenum">
              <a:rPr lang="ru-RU" altLang="ru-RU" sz="1400">
                <a:solidFill>
                  <a:srgbClr val="000000"/>
                </a:solidFill>
                <a:latin typeface="Times New Roman" panose="02020603050405020304" pitchFamily="18" charset="0"/>
              </a:rPr>
              <a:pPr algn="r" eaLnBrk="1" hangingPunct="1">
                <a:spcBef>
                  <a:spcPct val="0"/>
                </a:spcBef>
                <a:buFontTx/>
                <a:buNone/>
              </a:pPr>
              <a:t>39</a:t>
            </a:fld>
            <a:endParaRPr lang="ru-RU" altLang="ru-RU" sz="1400">
              <a:solidFill>
                <a:srgbClr val="000000"/>
              </a:solidFill>
              <a:latin typeface="Times New Roman" panose="02020603050405020304" pitchFamily="18" charset="0"/>
            </a:endParaRPr>
          </a:p>
        </p:txBody>
      </p:sp>
      <p:sp>
        <p:nvSpPr>
          <p:cNvPr id="36866" name="Text Box 2"/>
          <p:cNvSpPr txBox="1">
            <a:spLocks noChangeArrowheads="1"/>
          </p:cNvSpPr>
          <p:nvPr/>
        </p:nvSpPr>
        <p:spPr bwMode="auto">
          <a:xfrm>
            <a:off x="525473" y="438195"/>
            <a:ext cx="8915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Обращение к жителям муниципального образования Чукотский муниципальный район</a:t>
            </a:r>
          </a:p>
        </p:txBody>
      </p:sp>
      <p:sp>
        <p:nvSpPr>
          <p:cNvPr id="36867" name="Text Box 3"/>
          <p:cNvSpPr txBox="1">
            <a:spLocks noChangeArrowheads="1"/>
          </p:cNvSpPr>
          <p:nvPr/>
        </p:nvSpPr>
        <p:spPr bwMode="auto">
          <a:xfrm>
            <a:off x="523875" y="1571625"/>
            <a:ext cx="8915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540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500"/>
              </a:spcBef>
              <a:buFontTx/>
              <a:buNone/>
            </a:pPr>
            <a:r>
              <a:rPr lang="ru-RU" altLang="ru-RU" sz="2000" b="1" dirty="0">
                <a:solidFill>
                  <a:srgbClr val="333399"/>
                </a:solidFill>
                <a:latin typeface="Times New Roman" panose="02020603050405020304" pitchFamily="18" charset="0"/>
              </a:rPr>
              <a:t>Уважаемые жители и гости муниципального образования Чукотский муниципальный район!</a:t>
            </a:r>
          </a:p>
          <a:p>
            <a:pPr algn="ctr" eaLnBrk="1" hangingPunct="1">
              <a:spcBef>
                <a:spcPts val="500"/>
              </a:spcBef>
              <a:buFontTx/>
              <a:buNone/>
            </a:pPr>
            <a:endParaRPr lang="ru-RU" altLang="ru-RU" sz="2000" b="1" dirty="0">
              <a:solidFill>
                <a:srgbClr val="333399"/>
              </a:solidFill>
              <a:latin typeface="Times New Roman" panose="02020603050405020304" pitchFamily="18" charset="0"/>
            </a:endParaRPr>
          </a:p>
          <a:p>
            <a:pPr algn="just" eaLnBrk="1" hangingPunct="1">
              <a:spcBef>
                <a:spcPts val="400"/>
              </a:spcBef>
              <a:buFontTx/>
              <a:buNone/>
            </a:pPr>
            <a:r>
              <a:rPr lang="ru-RU" altLang="ru-RU" sz="1600" dirty="0">
                <a:solidFill>
                  <a:srgbClr val="002060"/>
                </a:solidFill>
                <a:latin typeface="Times New Roman" panose="02020603050405020304" pitchFamily="18" charset="0"/>
              </a:rPr>
              <a:t>Обращаем Ваше внимание на то, что </a:t>
            </a:r>
            <a:r>
              <a:rPr lang="ru-RU" altLang="ru-RU" sz="1600" u="sng" dirty="0">
                <a:solidFill>
                  <a:srgbClr val="002060"/>
                </a:solidFill>
                <a:latin typeface="Times New Roman" panose="02020603050405020304" pitchFamily="18" charset="0"/>
              </a:rPr>
              <a:t>бюджет для граждан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составлен по проекту решения «О бюджете муниципального образования Чукотский муниципальный район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a:t>
            </a:r>
            <a:r>
              <a:rPr lang="ru-RU" altLang="ru-RU" sz="1600" dirty="0">
                <a:solidFill>
                  <a:srgbClr val="002060"/>
                </a:solidFill>
                <a:latin typeface="Times New Roman" panose="02020603050405020304" pitchFamily="18" charset="0"/>
              </a:rPr>
              <a:t>и носит ознакомительный и осведомительный характер. </a:t>
            </a:r>
          </a:p>
          <a:p>
            <a:pPr algn="just" eaLnBrk="1" hangingPunct="1">
              <a:spcBef>
                <a:spcPts val="400"/>
              </a:spcBef>
              <a:buFontTx/>
              <a:buNone/>
            </a:pPr>
            <a:r>
              <a:rPr lang="ru-RU" altLang="ru-RU" sz="1600" dirty="0">
                <a:solidFill>
                  <a:srgbClr val="002060"/>
                </a:solidFill>
                <a:latin typeface="Times New Roman" panose="02020603050405020304" pitchFamily="18" charset="0"/>
              </a:rPr>
              <a:t>Окончательный вариант бюджета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был утвержден решением Совета депутатов муниципального образования Чукотский муниципальный район, после соблюдения всех процедур по рассмотрению и принятию бюджета.</a:t>
            </a:r>
          </a:p>
          <a:p>
            <a:pPr algn="just" eaLnBrk="1" hangingPunct="1">
              <a:spcBef>
                <a:spcPts val="400"/>
              </a:spcBef>
              <a:buFontTx/>
              <a:buNone/>
            </a:pPr>
            <a:r>
              <a:rPr lang="ru-RU" altLang="ru-RU" sz="1600" dirty="0">
                <a:solidFill>
                  <a:srgbClr val="002060"/>
                </a:solidFill>
                <a:latin typeface="Times New Roman" panose="02020603050405020304" pitchFamily="18" charset="0"/>
              </a:rPr>
              <a:t>С решением Совета депутатов муниципального образования Чукотский муниципальный район «О бюджете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а так же с последующими внесенными изменениями в данное решение, можно ознакомится на нашем официальном сайте Администрации муниципального образования Чукотский муниципальный район.</a:t>
            </a:r>
            <a:endParaRPr lang="ru-RU" altLang="ru-RU" sz="1600" u="sng" dirty="0">
              <a:solidFill>
                <a:srgbClr val="002060"/>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id="{F911090B-1F38-084F-C5F9-1D191D02FCCA}"/>
              </a:ext>
            </a:extLst>
          </p:cNvPr>
          <p:cNvPicPr>
            <a:picLocks noChangeAspect="1"/>
          </p:cNvPicPr>
          <p:nvPr/>
        </p:nvPicPr>
        <p:blipFill>
          <a:blip r:embed="rId3"/>
          <a:stretch>
            <a:fillRect/>
          </a:stretch>
        </p:blipFill>
        <p:spPr>
          <a:xfrm>
            <a:off x="329577" y="1522853"/>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wipe(up)">
                                      <p:cBhvr additive="repl">
                                        <p:cTn id="7" dur="2000"/>
                                        <p:tgtEl>
                                          <p:spTgt spid="36866"/>
                                        </p:tgtEl>
                                      </p:cBhvr>
                                    </p:animEffect>
                                  </p:childTnLst>
                                </p:cTn>
                              </p:par>
                            </p:childTnLst>
                          </p:cTn>
                        </p:par>
                        <p:par>
                          <p:cTn id="8" fill="hold" nodeType="afterGroup">
                            <p:stCondLst>
                              <p:cond delay="2000"/>
                            </p:stCondLst>
                            <p:childTnLst>
                              <p:par>
                                <p:cTn id="9" presetID="40" presetClass="entr" fill="hold" nodeType="afterEffect">
                                  <p:stCondLst>
                                    <p:cond delay="0"/>
                                  </p:stCondLst>
                                  <p:iterate type="lt">
                                    <p:tmPct val="10000"/>
                                  </p:iterate>
                                  <p:childTnLst>
                                    <p:set>
                                      <p:cBhvr additive="repl">
                                        <p:cTn id="10" dur="1" fill="hold">
                                          <p:stCondLst>
                                            <p:cond delay="0"/>
                                          </p:stCondLst>
                                        </p:cTn>
                                        <p:tgtEl>
                                          <p:spTgt spid="36867">
                                            <p:txEl>
                                              <p:pRg st="0" end="0"/>
                                            </p:txEl>
                                          </p:spTgt>
                                        </p:tgtEl>
                                        <p:attrNameLst>
                                          <p:attrName>style.visibility</p:attrName>
                                        </p:attrNameLst>
                                      </p:cBhvr>
                                      <p:to>
                                        <p:strVal val="visible"/>
                                      </p:to>
                                    </p:set>
                                    <p:animEffect transition="in" filter="fade">
                                      <p:cBhvr additive="repl">
                                        <p:cTn id="11" dur="2000"/>
                                        <p:tgtEl>
                                          <p:spTgt spid="36867">
                                            <p:txEl>
                                              <p:pRg st="0" end="0"/>
                                            </p:txEl>
                                          </p:spTgt>
                                        </p:tgtEl>
                                      </p:cBhvr>
                                    </p:animEffect>
                                    <p:anim calcmode="lin" valueType="num">
                                      <p:cBhvr additive="repl">
                                        <p:cTn id="12" dur="2000" fill="hold"/>
                                        <p:tgtEl>
                                          <p:spTgt spid="36867">
                                            <p:txEl>
                                              <p:pRg st="0" end="0"/>
                                            </p:txEl>
                                          </p:spTgt>
                                        </p:tgtEl>
                                        <p:attrNameLst>
                                          <p:attrName>ppt_x</p:attrName>
                                        </p:attrNameLst>
                                      </p:cBhvr>
                                      <p:tavLst>
                                        <p:tav tm="100000">
                                          <p:val>
                                            <p:strVal val="#ppt_x-.1"/>
                                          </p:val>
                                        </p:tav>
                                        <p:tav tm="100000">
                                          <p:val>
                                            <p:strVal val="#ppt_x"/>
                                          </p:val>
                                        </p:tav>
                                      </p:tavLst>
                                    </p:anim>
                                    <p:anim calcmode="lin" valueType="num">
                                      <p:cBhvr additive="repl">
                                        <p:cTn id="13" dur="2000" fill="hold"/>
                                        <p:tgtEl>
                                          <p:spTgt spid="36867">
                                            <p:txEl>
                                              <p:pRg st="0" end="0"/>
                                            </p:txEl>
                                          </p:spTgt>
                                        </p:tgtEl>
                                        <p:attrNameLst>
                                          <p:attrName>ppt_y</p:attrName>
                                        </p:attrNameLst>
                                      </p:cBhvr>
                                      <p:tavLst>
                                        <p:tav tm="100000">
                                          <p:val>
                                            <p:strVal val="#ppt_y"/>
                                          </p:val>
                                        </p:tav>
                                        <p:tav tm="100000">
                                          <p:val>
                                            <p:strVal val="#ppt_y"/>
                                          </p:val>
                                        </p:tav>
                                      </p:tavLst>
                                    </p:anim>
                                  </p:childTnLst>
                                </p:cTn>
                              </p:par>
                            </p:childTnLst>
                          </p:cTn>
                        </p:par>
                        <p:par>
                          <p:cTn id="14" fill="hold" nodeType="afterGroup">
                            <p:stCondLst>
                              <p:cond delay="18600"/>
                            </p:stCondLst>
                            <p:childTnLst>
                              <p:par>
                                <p:cTn id="15" presetID="40" presetClass="entr" fill="hold" nodeType="afterEffect">
                                  <p:stCondLst>
                                    <p:cond delay="0"/>
                                  </p:stCondLst>
                                  <p:iterate type="lt">
                                    <p:tmPct val="10000"/>
                                  </p:iterate>
                                  <p:childTnLst>
                                    <p:set>
                                      <p:cBhvr additive="repl">
                                        <p:cTn id="16" dur="1" fill="hold">
                                          <p:stCondLst>
                                            <p:cond delay="0"/>
                                          </p:stCondLst>
                                        </p:cTn>
                                        <p:tgtEl>
                                          <p:spTgt spid="36867">
                                            <p:txEl>
                                              <p:pRg st="2" end="2"/>
                                            </p:txEl>
                                          </p:spTgt>
                                        </p:tgtEl>
                                        <p:attrNameLst>
                                          <p:attrName>style.visibility</p:attrName>
                                        </p:attrNameLst>
                                      </p:cBhvr>
                                      <p:to>
                                        <p:strVal val="visible"/>
                                      </p:to>
                                    </p:set>
                                    <p:animEffect transition="in" filter="fade">
                                      <p:cBhvr additive="repl">
                                        <p:cTn id="17" dur="2000"/>
                                        <p:tgtEl>
                                          <p:spTgt spid="36867">
                                            <p:txEl>
                                              <p:pRg st="2" end="2"/>
                                            </p:txEl>
                                          </p:spTgt>
                                        </p:tgtEl>
                                      </p:cBhvr>
                                    </p:animEffect>
                                    <p:anim calcmode="lin" valueType="num">
                                      <p:cBhvr additive="repl">
                                        <p:cTn id="18" dur="2000" fill="hold"/>
                                        <p:tgtEl>
                                          <p:spTgt spid="36867">
                                            <p:txEl>
                                              <p:pRg st="2" end="2"/>
                                            </p:txEl>
                                          </p:spTgt>
                                        </p:tgtEl>
                                        <p:attrNameLst>
                                          <p:attrName>ppt_x</p:attrName>
                                        </p:attrNameLst>
                                      </p:cBhvr>
                                      <p:tavLst>
                                        <p:tav tm="100000">
                                          <p:val>
                                            <p:strVal val="#ppt_x-.1"/>
                                          </p:val>
                                        </p:tav>
                                        <p:tav tm="100000">
                                          <p:val>
                                            <p:strVal val="#ppt_x"/>
                                          </p:val>
                                        </p:tav>
                                      </p:tavLst>
                                    </p:anim>
                                    <p:anim calcmode="lin" valueType="num">
                                      <p:cBhvr additive="repl">
                                        <p:cTn id="19" dur="2000" fill="hold"/>
                                        <p:tgtEl>
                                          <p:spTgt spid="36867">
                                            <p:txEl>
                                              <p:pRg st="2" end="2"/>
                                            </p:txEl>
                                          </p:spTgt>
                                        </p:tgtEl>
                                        <p:attrNameLst>
                                          <p:attrName>ppt_y</p:attrName>
                                        </p:attrNameLst>
                                      </p:cBhvr>
                                      <p:tavLst>
                                        <p:tav tm="100000">
                                          <p:val>
                                            <p:strVal val="#ppt_y"/>
                                          </p:val>
                                        </p:tav>
                                        <p:tav tm="100000">
                                          <p:val>
                                            <p:strVal val="#ppt_y"/>
                                          </p:val>
                                        </p:tav>
                                      </p:tavLst>
                                    </p:anim>
                                  </p:childTnLst>
                                </p:cTn>
                              </p:par>
                            </p:childTnLst>
                          </p:cTn>
                        </p:par>
                        <p:par>
                          <p:cTn id="20" fill="hold" nodeType="afterGroup">
                            <p:stCondLst>
                              <p:cond delay="59400"/>
                            </p:stCondLst>
                            <p:childTnLst>
                              <p:par>
                                <p:cTn id="21" presetID="40" presetClass="entr" fill="hold" nodeType="afterEffect">
                                  <p:stCondLst>
                                    <p:cond delay="0"/>
                                  </p:stCondLst>
                                  <p:iterate type="lt">
                                    <p:tmPct val="10000"/>
                                  </p:iterate>
                                  <p:childTnLst>
                                    <p:set>
                                      <p:cBhvr additive="repl">
                                        <p:cTn id="22" dur="1" fill="hold">
                                          <p:stCondLst>
                                            <p:cond delay="0"/>
                                          </p:stCondLst>
                                        </p:cTn>
                                        <p:tgtEl>
                                          <p:spTgt spid="36867">
                                            <p:txEl>
                                              <p:pRg st="3" end="3"/>
                                            </p:txEl>
                                          </p:spTgt>
                                        </p:tgtEl>
                                        <p:attrNameLst>
                                          <p:attrName>style.visibility</p:attrName>
                                        </p:attrNameLst>
                                      </p:cBhvr>
                                      <p:to>
                                        <p:strVal val="visible"/>
                                      </p:to>
                                    </p:set>
                                    <p:animEffect transition="in" filter="fade">
                                      <p:cBhvr additive="repl">
                                        <p:cTn id="23" dur="2000"/>
                                        <p:tgtEl>
                                          <p:spTgt spid="36867">
                                            <p:txEl>
                                              <p:pRg st="3" end="3"/>
                                            </p:txEl>
                                          </p:spTgt>
                                        </p:tgtEl>
                                      </p:cBhvr>
                                    </p:animEffect>
                                    <p:anim calcmode="lin" valueType="num">
                                      <p:cBhvr additive="repl">
                                        <p:cTn id="24" dur="2000" fill="hold"/>
                                        <p:tgtEl>
                                          <p:spTgt spid="36867">
                                            <p:txEl>
                                              <p:pRg st="3" end="3"/>
                                            </p:txEl>
                                          </p:spTgt>
                                        </p:tgtEl>
                                        <p:attrNameLst>
                                          <p:attrName>ppt_x</p:attrName>
                                        </p:attrNameLst>
                                      </p:cBhvr>
                                      <p:tavLst>
                                        <p:tav tm="100000">
                                          <p:val>
                                            <p:strVal val="#ppt_x-.1"/>
                                          </p:val>
                                        </p:tav>
                                        <p:tav tm="100000">
                                          <p:val>
                                            <p:strVal val="#ppt_x"/>
                                          </p:val>
                                        </p:tav>
                                      </p:tavLst>
                                    </p:anim>
                                    <p:anim calcmode="lin" valueType="num">
                                      <p:cBhvr additive="repl">
                                        <p:cTn id="25" dur="2000" fill="hold"/>
                                        <p:tgtEl>
                                          <p:spTgt spid="36867">
                                            <p:txEl>
                                              <p:pRg st="3" end="3"/>
                                            </p:txEl>
                                          </p:spTgt>
                                        </p:tgtEl>
                                        <p:attrNameLst>
                                          <p:attrName>ppt_y</p:attrName>
                                        </p:attrNameLst>
                                      </p:cBhvr>
                                      <p:tavLst>
                                        <p:tav tm="100000">
                                          <p:val>
                                            <p:strVal val="#ppt_y"/>
                                          </p:val>
                                        </p:tav>
                                        <p:tav tm="100000">
                                          <p:val>
                                            <p:strVal val="#ppt_y"/>
                                          </p:val>
                                        </p:tav>
                                      </p:tavLst>
                                    </p:anim>
                                  </p:childTnLst>
                                </p:cTn>
                              </p:par>
                            </p:childTnLst>
                          </p:cTn>
                        </p:par>
                        <p:par>
                          <p:cTn id="26" fill="hold" nodeType="afterGroup">
                            <p:stCondLst>
                              <p:cond delay="108000"/>
                            </p:stCondLst>
                            <p:childTnLst>
                              <p:par>
                                <p:cTn id="27" presetID="40" presetClass="entr" fill="hold" nodeType="afterEffect">
                                  <p:stCondLst>
                                    <p:cond delay="0"/>
                                  </p:stCondLst>
                                  <p:iterate type="lt">
                                    <p:tmPct val="10000"/>
                                  </p:iterate>
                                  <p:childTnLst>
                                    <p:set>
                                      <p:cBhvr additive="repl">
                                        <p:cTn id="28" dur="1" fill="hold">
                                          <p:stCondLst>
                                            <p:cond delay="0"/>
                                          </p:stCondLst>
                                        </p:cTn>
                                        <p:tgtEl>
                                          <p:spTgt spid="36867">
                                            <p:txEl>
                                              <p:pRg st="4" end="4"/>
                                            </p:txEl>
                                          </p:spTgt>
                                        </p:tgtEl>
                                        <p:attrNameLst>
                                          <p:attrName>style.visibility</p:attrName>
                                        </p:attrNameLst>
                                      </p:cBhvr>
                                      <p:to>
                                        <p:strVal val="visible"/>
                                      </p:to>
                                    </p:set>
                                    <p:animEffect transition="in" filter="fade">
                                      <p:cBhvr additive="repl">
                                        <p:cTn id="29" dur="2000"/>
                                        <p:tgtEl>
                                          <p:spTgt spid="36867">
                                            <p:txEl>
                                              <p:pRg st="4" end="4"/>
                                            </p:txEl>
                                          </p:spTgt>
                                        </p:tgtEl>
                                      </p:cBhvr>
                                    </p:animEffect>
                                    <p:anim calcmode="lin" valueType="num">
                                      <p:cBhvr additive="repl">
                                        <p:cTn id="30" dur="2000" fill="hold"/>
                                        <p:tgtEl>
                                          <p:spTgt spid="36867">
                                            <p:txEl>
                                              <p:pRg st="4" end="4"/>
                                            </p:txEl>
                                          </p:spTgt>
                                        </p:tgtEl>
                                        <p:attrNameLst>
                                          <p:attrName>ppt_x</p:attrName>
                                        </p:attrNameLst>
                                      </p:cBhvr>
                                      <p:tavLst>
                                        <p:tav tm="100000">
                                          <p:val>
                                            <p:strVal val="#ppt_x-.1"/>
                                          </p:val>
                                        </p:tav>
                                        <p:tav tm="100000">
                                          <p:val>
                                            <p:strVal val="#ppt_x"/>
                                          </p:val>
                                        </p:tav>
                                      </p:tavLst>
                                    </p:anim>
                                    <p:anim calcmode="lin" valueType="num">
                                      <p:cBhvr additive="repl">
                                        <p:cTn id="31" dur="2000" fill="hold"/>
                                        <p:tgtEl>
                                          <p:spTgt spid="36867">
                                            <p:txEl>
                                              <p:pRg st="4" end="4"/>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860EF13-FD96-4782-9325-0AF5C6266E42}" type="slidenum">
              <a:rPr lang="ru-RU" altLang="ru-RU" sz="1400">
                <a:solidFill>
                  <a:srgbClr val="000000"/>
                </a:solidFill>
                <a:latin typeface="Times New Roman" panose="02020603050405020304" pitchFamily="18" charset="0"/>
              </a:rPr>
              <a:pPr algn="r" eaLnBrk="1" hangingPunct="1">
                <a:spcBef>
                  <a:spcPct val="0"/>
                </a:spcBef>
                <a:buFontTx/>
                <a:buNone/>
              </a:pPr>
              <a:t>4</a:t>
            </a:fld>
            <a:endParaRPr lang="ru-RU" altLang="ru-RU" sz="1400">
              <a:solidFill>
                <a:srgbClr val="000000"/>
              </a:solidFill>
              <a:latin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50" y="4462485"/>
            <a:ext cx="19510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Text Box 3"/>
          <p:cNvSpPr txBox="1">
            <a:spLocks noChangeArrowheads="1"/>
          </p:cNvSpPr>
          <p:nvPr/>
        </p:nvSpPr>
        <p:spPr bwMode="auto">
          <a:xfrm>
            <a:off x="495303" y="255588"/>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333399"/>
                </a:solidFill>
                <a:latin typeface="Bookman Old Style" panose="02050604050505020204" pitchFamily="18" charset="0"/>
              </a:rPr>
              <a:t>Основы составления проекта бюджета муниципального образования Чукотский муниципальный район</a:t>
            </a:r>
          </a:p>
        </p:txBody>
      </p:sp>
      <p:sp>
        <p:nvSpPr>
          <p:cNvPr id="11268" name="Line 4"/>
          <p:cNvSpPr>
            <a:spLocks noChangeShapeType="1"/>
          </p:cNvSpPr>
          <p:nvPr/>
        </p:nvSpPr>
        <p:spPr bwMode="auto">
          <a:xfrm>
            <a:off x="359568" y="83709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69" name="Rectangle 5"/>
          <p:cNvSpPr>
            <a:spLocks noChangeArrowheads="1"/>
          </p:cNvSpPr>
          <p:nvPr/>
        </p:nvSpPr>
        <p:spPr bwMode="auto">
          <a:xfrm>
            <a:off x="866775" y="3851278"/>
            <a:ext cx="8189913" cy="460375"/>
          </a:xfrm>
          <a:prstGeom prst="rect">
            <a:avLst/>
          </a:prstGeom>
          <a:solidFill>
            <a:srgbClr val="CCFFCC"/>
          </a:solidFill>
          <a:ln w="9360">
            <a:solidFill>
              <a:srgbClr val="92D050"/>
            </a:solidFill>
            <a:miter lim="800000"/>
            <a:headEnd/>
            <a:tailEnd/>
          </a:ln>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Составление проекта бюджета</a:t>
            </a:r>
          </a:p>
        </p:txBody>
      </p:sp>
      <p:sp>
        <p:nvSpPr>
          <p:cNvPr id="11270" name="AutoShape 6"/>
          <p:cNvSpPr>
            <a:spLocks noChangeArrowheads="1"/>
          </p:cNvSpPr>
          <p:nvPr/>
        </p:nvSpPr>
        <p:spPr bwMode="auto">
          <a:xfrm>
            <a:off x="895350" y="1196997"/>
            <a:ext cx="1873250" cy="2519363"/>
          </a:xfrm>
          <a:prstGeom prst="downArrowCallout">
            <a:avLst>
              <a:gd name="adj1" fmla="val 25000"/>
              <a:gd name="adj2" fmla="val 25000"/>
              <a:gd name="adj3" fmla="val 22415"/>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Бюджетное послание Президента Российской Федерации</a:t>
            </a:r>
          </a:p>
        </p:txBody>
      </p:sp>
      <p:sp>
        <p:nvSpPr>
          <p:cNvPr id="11271" name="AutoShape 7"/>
          <p:cNvSpPr>
            <a:spLocks noChangeArrowheads="1"/>
          </p:cNvSpPr>
          <p:nvPr/>
        </p:nvSpPr>
        <p:spPr bwMode="auto">
          <a:xfrm>
            <a:off x="3003554" y="1196997"/>
            <a:ext cx="1871663" cy="2519363"/>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Прогноз социально-экономического развития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5</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7</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sp>
        <p:nvSpPr>
          <p:cNvPr id="11272" name="AutoShape 8"/>
          <p:cNvSpPr>
            <a:spLocks noChangeArrowheads="1"/>
          </p:cNvSpPr>
          <p:nvPr/>
        </p:nvSpPr>
        <p:spPr bwMode="auto">
          <a:xfrm>
            <a:off x="7461250" y="1211263"/>
            <a:ext cx="1871663" cy="2519362"/>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Муниципальные программы МО Чукотский муниципальный район </a:t>
            </a:r>
          </a:p>
        </p:txBody>
      </p:sp>
      <p:sp>
        <p:nvSpPr>
          <p:cNvPr id="11273" name="AutoShape 9"/>
          <p:cNvSpPr>
            <a:spLocks noChangeArrowheads="1"/>
          </p:cNvSpPr>
          <p:nvPr/>
        </p:nvSpPr>
        <p:spPr bwMode="auto">
          <a:xfrm>
            <a:off x="5110163" y="1196997"/>
            <a:ext cx="2074862" cy="2519363"/>
          </a:xfrm>
          <a:prstGeom prst="downArrowCallout">
            <a:avLst>
              <a:gd name="adj1" fmla="val 25000"/>
              <a:gd name="adj2" fmla="val 25000"/>
              <a:gd name="adj3" fmla="val 22430"/>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Основные направления бюджетной и налоговой политики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5</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7</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12" y="4438672"/>
            <a:ext cx="2030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2" y="4451372"/>
            <a:ext cx="2063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150" y="4438672"/>
            <a:ext cx="2028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1267"/>
                                        </p:tgtEl>
                                        <p:attrNameLst>
                                          <p:attrName>style.visibility</p:attrName>
                                        </p:attrNameLst>
                                      </p:cBhvr>
                                      <p:to>
                                        <p:strVal val="visible"/>
                                      </p:to>
                                    </p:set>
                                    <p:anim calcmode="lin" valueType="num">
                                      <p:cBhvr>
                                        <p:cTn id="7" dur="2000" fill="hold"/>
                                        <p:tgtEl>
                                          <p:spTgt spid="11267"/>
                                        </p:tgtEl>
                                        <p:attrNameLst>
                                          <p:attrName>ppt_x</p:attrName>
                                        </p:attrNameLst>
                                      </p:cBhvr>
                                      <p:tavLst>
                                        <p:tav tm="100000">
                                          <p:val>
                                            <p:strVal val="#ppt_x"/>
                                          </p:val>
                                        </p:tav>
                                        <p:tav tm="100000">
                                          <p:val>
                                            <p:strVal val="#ppt_x"/>
                                          </p:val>
                                        </p:tav>
                                      </p:tavLst>
                                    </p:anim>
                                    <p:anim calcmode="lin" valueType="num">
                                      <p:cBhvr>
                                        <p:cTn id="8" dur="2000" fill="hold"/>
                                        <p:tgtEl>
                                          <p:spTgt spid="11267"/>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1268"/>
                                        </p:tgtEl>
                                        <p:attrNameLst>
                                          <p:attrName>style.visibility</p:attrName>
                                        </p:attrNameLst>
                                      </p:cBhvr>
                                      <p:to>
                                        <p:strVal val="visible"/>
                                      </p:to>
                                    </p:set>
                                    <p:animEffect transition="in" filter="randombar(horizontal)">
                                      <p:cBhvr additive="repl">
                                        <p:cTn id="12" dur="500"/>
                                        <p:tgtEl>
                                          <p:spTgt spid="11268"/>
                                        </p:tgtEl>
                                      </p:cBhvr>
                                    </p:animEffect>
                                  </p:childTnLst>
                                </p:cTn>
                              </p:par>
                            </p:childTnLst>
                          </p:cTn>
                        </p:par>
                        <p:par>
                          <p:cTn id="13" fill="hold" nodeType="afterGroup">
                            <p:stCondLst>
                              <p:cond delay="2500"/>
                            </p:stCondLst>
                            <p:childTnLst>
                              <p:par>
                                <p:cTn id="14" presetID="22" presetClass="entr" presetSubtype="1" fill="hold" nodeType="afterEffect">
                                  <p:stCondLst>
                                    <p:cond delay="0"/>
                                  </p:stCondLst>
                                  <p:childTnLst>
                                    <p:set>
                                      <p:cBhvr additive="repl">
                                        <p:cTn id="15" dur="1" fill="hold">
                                          <p:stCondLst>
                                            <p:cond delay="0"/>
                                          </p:stCondLst>
                                        </p:cTn>
                                        <p:tgtEl>
                                          <p:spTgt spid="11270"/>
                                        </p:tgtEl>
                                        <p:attrNameLst>
                                          <p:attrName>style.visibility</p:attrName>
                                        </p:attrNameLst>
                                      </p:cBhvr>
                                      <p:to>
                                        <p:strVal val="visible"/>
                                      </p:to>
                                    </p:set>
                                    <p:animEffect transition="in" filter="wipe(up)">
                                      <p:cBhvr additive="repl">
                                        <p:cTn id="16" dur="2000"/>
                                        <p:tgtEl>
                                          <p:spTgt spid="11270"/>
                                        </p:tgtEl>
                                      </p:cBhvr>
                                    </p:animEffect>
                                  </p:childTnLst>
                                </p:cTn>
                              </p:par>
                            </p:childTnLst>
                          </p:cTn>
                        </p:par>
                        <p:par>
                          <p:cTn id="17" fill="hold" nodeType="afterGroup">
                            <p:stCondLst>
                              <p:cond delay="4500"/>
                            </p:stCondLst>
                            <p:childTnLst>
                              <p:par>
                                <p:cTn id="18" presetID="22" presetClass="entr" presetSubtype="1" fill="hold" nodeType="afterEffect">
                                  <p:stCondLst>
                                    <p:cond delay="0"/>
                                  </p:stCondLst>
                                  <p:childTnLst>
                                    <p:set>
                                      <p:cBhvr additive="repl">
                                        <p:cTn id="19" dur="1" fill="hold">
                                          <p:stCondLst>
                                            <p:cond delay="0"/>
                                          </p:stCondLst>
                                        </p:cTn>
                                        <p:tgtEl>
                                          <p:spTgt spid="11271"/>
                                        </p:tgtEl>
                                        <p:attrNameLst>
                                          <p:attrName>style.visibility</p:attrName>
                                        </p:attrNameLst>
                                      </p:cBhvr>
                                      <p:to>
                                        <p:strVal val="visible"/>
                                      </p:to>
                                    </p:set>
                                    <p:animEffect transition="in" filter="wipe(up)">
                                      <p:cBhvr additive="repl">
                                        <p:cTn id="20" dur="2000"/>
                                        <p:tgtEl>
                                          <p:spTgt spid="11271"/>
                                        </p:tgtEl>
                                      </p:cBhvr>
                                    </p:animEffect>
                                  </p:childTnLst>
                                </p:cTn>
                              </p:par>
                            </p:childTnLst>
                          </p:cTn>
                        </p:par>
                        <p:par>
                          <p:cTn id="21" fill="hold" nodeType="afterGroup">
                            <p:stCondLst>
                              <p:cond delay="6500"/>
                            </p:stCondLst>
                            <p:childTnLst>
                              <p:par>
                                <p:cTn id="22" presetID="22" presetClass="entr" presetSubtype="1" fill="hold" nodeType="afterEffect">
                                  <p:stCondLst>
                                    <p:cond delay="0"/>
                                  </p:stCondLst>
                                  <p:childTnLst>
                                    <p:set>
                                      <p:cBhvr additive="repl">
                                        <p:cTn id="23" dur="1" fill="hold">
                                          <p:stCondLst>
                                            <p:cond delay="0"/>
                                          </p:stCondLst>
                                        </p:cTn>
                                        <p:tgtEl>
                                          <p:spTgt spid="11273"/>
                                        </p:tgtEl>
                                        <p:attrNameLst>
                                          <p:attrName>style.visibility</p:attrName>
                                        </p:attrNameLst>
                                      </p:cBhvr>
                                      <p:to>
                                        <p:strVal val="visible"/>
                                      </p:to>
                                    </p:set>
                                    <p:animEffect transition="in" filter="wipe(up)">
                                      <p:cBhvr additive="repl">
                                        <p:cTn id="24" dur="2000"/>
                                        <p:tgtEl>
                                          <p:spTgt spid="11273"/>
                                        </p:tgtEl>
                                      </p:cBhvr>
                                    </p:animEffect>
                                  </p:childTnLst>
                                </p:cTn>
                              </p:par>
                            </p:childTnLst>
                          </p:cTn>
                        </p:par>
                        <p:par>
                          <p:cTn id="25" fill="hold" nodeType="afterGroup">
                            <p:stCondLst>
                              <p:cond delay="8500"/>
                            </p:stCondLst>
                            <p:childTnLst>
                              <p:par>
                                <p:cTn id="26" presetID="22" presetClass="entr" presetSubtype="1" fill="hold" nodeType="afterEffect">
                                  <p:stCondLst>
                                    <p:cond delay="0"/>
                                  </p:stCondLst>
                                  <p:childTnLst>
                                    <p:set>
                                      <p:cBhvr additive="repl">
                                        <p:cTn id="27" dur="1" fill="hold">
                                          <p:stCondLst>
                                            <p:cond delay="0"/>
                                          </p:stCondLst>
                                        </p:cTn>
                                        <p:tgtEl>
                                          <p:spTgt spid="11272"/>
                                        </p:tgtEl>
                                        <p:attrNameLst>
                                          <p:attrName>style.visibility</p:attrName>
                                        </p:attrNameLst>
                                      </p:cBhvr>
                                      <p:to>
                                        <p:strVal val="visible"/>
                                      </p:to>
                                    </p:set>
                                    <p:animEffect transition="in" filter="wipe(up)">
                                      <p:cBhvr additive="repl">
                                        <p:cTn id="28" dur="2000"/>
                                        <p:tgtEl>
                                          <p:spTgt spid="11272"/>
                                        </p:tgtEl>
                                      </p:cBhvr>
                                    </p:animEffect>
                                  </p:childTnLst>
                                </p:cTn>
                              </p:par>
                            </p:childTnLst>
                          </p:cTn>
                        </p:par>
                        <p:par>
                          <p:cTn id="29" fill="hold" nodeType="afterGroup">
                            <p:stCondLst>
                              <p:cond delay="10500"/>
                            </p:stCondLst>
                            <p:childTnLst>
                              <p:par>
                                <p:cTn id="30" presetID="22" presetClass="entr" presetSubtype="1" fill="hold" nodeType="afterEffect">
                                  <p:stCondLst>
                                    <p:cond delay="0"/>
                                  </p:stCondLst>
                                  <p:childTnLst>
                                    <p:set>
                                      <p:cBhvr additive="repl">
                                        <p:cTn id="31" dur="1" fill="hold">
                                          <p:stCondLst>
                                            <p:cond delay="0"/>
                                          </p:stCondLst>
                                        </p:cTn>
                                        <p:tgtEl>
                                          <p:spTgt spid="11269"/>
                                        </p:tgtEl>
                                        <p:attrNameLst>
                                          <p:attrName>style.visibility</p:attrName>
                                        </p:attrNameLst>
                                      </p:cBhvr>
                                      <p:to>
                                        <p:strVal val="visible"/>
                                      </p:to>
                                    </p:set>
                                    <p:animEffect transition="in" filter="wipe(up)">
                                      <p:cBhvr additive="repl">
                                        <p:cTn id="32" dur="2000"/>
                                        <p:tgtEl>
                                          <p:spTgt spid="11269"/>
                                        </p:tgtEl>
                                      </p:cBhvr>
                                    </p:animEffect>
                                  </p:childTnLst>
                                </p:cTn>
                              </p:par>
                              <p:par>
                                <p:cTn id="33" presetID="22" presetClass="entr" presetSubtype="1" fill="hold" nodeType="withEffect">
                                  <p:stCondLst>
                                    <p:cond delay="0"/>
                                  </p:stCondLst>
                                  <p:childTnLst>
                                    <p:set>
                                      <p:cBhvr additive="repl">
                                        <p:cTn id="34" dur="1" fill="hold">
                                          <p:stCondLst>
                                            <p:cond delay="0"/>
                                          </p:stCondLst>
                                        </p:cTn>
                                        <p:tgtEl>
                                          <p:spTgt spid="11266"/>
                                        </p:tgtEl>
                                        <p:attrNameLst>
                                          <p:attrName>style.visibility</p:attrName>
                                        </p:attrNameLst>
                                      </p:cBhvr>
                                      <p:to>
                                        <p:strVal val="visible"/>
                                      </p:to>
                                    </p:set>
                                    <p:animEffect transition="in" filter="wipe(up)">
                                      <p:cBhvr additive="repl">
                                        <p:cTn id="35" dur="2000"/>
                                        <p:tgtEl>
                                          <p:spTgt spid="11266"/>
                                        </p:tgtEl>
                                      </p:cBhvr>
                                    </p:animEffect>
                                  </p:childTnLst>
                                </p:cTn>
                              </p:par>
                              <p:par>
                                <p:cTn id="36" presetID="22" presetClass="entr" presetSubtype="1" fill="hold" nodeType="withEffect">
                                  <p:stCondLst>
                                    <p:cond delay="0"/>
                                  </p:stCondLst>
                                  <p:childTnLst>
                                    <p:set>
                                      <p:cBhvr additive="repl">
                                        <p:cTn id="37" dur="1" fill="hold">
                                          <p:stCondLst>
                                            <p:cond delay="0"/>
                                          </p:stCondLst>
                                        </p:cTn>
                                        <p:tgtEl>
                                          <p:spTgt spid="11274"/>
                                        </p:tgtEl>
                                        <p:attrNameLst>
                                          <p:attrName>style.visibility</p:attrName>
                                        </p:attrNameLst>
                                      </p:cBhvr>
                                      <p:to>
                                        <p:strVal val="visible"/>
                                      </p:to>
                                    </p:set>
                                    <p:animEffect transition="in" filter="wipe(up)">
                                      <p:cBhvr additive="repl">
                                        <p:cTn id="38" dur="2000"/>
                                        <p:tgtEl>
                                          <p:spTgt spid="11274"/>
                                        </p:tgtEl>
                                      </p:cBhvr>
                                    </p:animEffect>
                                  </p:childTnLst>
                                </p:cTn>
                              </p:par>
                              <p:par>
                                <p:cTn id="39" presetID="22" presetClass="entr" presetSubtype="1" fill="hold" nodeType="withEffect">
                                  <p:stCondLst>
                                    <p:cond delay="0"/>
                                  </p:stCondLst>
                                  <p:childTnLst>
                                    <p:set>
                                      <p:cBhvr additive="repl">
                                        <p:cTn id="40" dur="1" fill="hold">
                                          <p:stCondLst>
                                            <p:cond delay="0"/>
                                          </p:stCondLst>
                                        </p:cTn>
                                        <p:tgtEl>
                                          <p:spTgt spid="11275"/>
                                        </p:tgtEl>
                                        <p:attrNameLst>
                                          <p:attrName>style.visibility</p:attrName>
                                        </p:attrNameLst>
                                      </p:cBhvr>
                                      <p:to>
                                        <p:strVal val="visible"/>
                                      </p:to>
                                    </p:set>
                                    <p:animEffect transition="in" filter="wipe(up)">
                                      <p:cBhvr additive="repl">
                                        <p:cTn id="41" dur="2000"/>
                                        <p:tgtEl>
                                          <p:spTgt spid="11275"/>
                                        </p:tgtEl>
                                      </p:cBhvr>
                                    </p:animEffect>
                                  </p:childTnLst>
                                </p:cTn>
                              </p:par>
                              <p:par>
                                <p:cTn id="42" presetID="22" presetClass="entr" presetSubtype="1" fill="hold" nodeType="withEffect">
                                  <p:stCondLst>
                                    <p:cond delay="0"/>
                                  </p:stCondLst>
                                  <p:childTnLst>
                                    <p:set>
                                      <p:cBhvr additive="repl">
                                        <p:cTn id="43" dur="1" fill="hold">
                                          <p:stCondLst>
                                            <p:cond delay="0"/>
                                          </p:stCondLst>
                                        </p:cTn>
                                        <p:tgtEl>
                                          <p:spTgt spid="11276"/>
                                        </p:tgtEl>
                                        <p:attrNameLst>
                                          <p:attrName>style.visibility</p:attrName>
                                        </p:attrNameLst>
                                      </p:cBhvr>
                                      <p:to>
                                        <p:strVal val="visible"/>
                                      </p:to>
                                    </p:set>
                                    <p:animEffect transition="in" filter="wipe(up)">
                                      <p:cBhvr additive="repl">
                                        <p:cTn id="44"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81CC275-7854-4871-BD98-8D574F1E479F}" type="slidenum">
              <a:rPr lang="ru-RU" altLang="ru-RU" sz="1400">
                <a:solidFill>
                  <a:srgbClr val="000000"/>
                </a:solidFill>
                <a:latin typeface="Times New Roman" panose="02020603050405020304" pitchFamily="18" charset="0"/>
              </a:rPr>
              <a:pPr algn="r" eaLnBrk="1" hangingPunct="1">
                <a:spcBef>
                  <a:spcPct val="0"/>
                </a:spcBef>
                <a:buFontTx/>
                <a:buNone/>
              </a:pPr>
              <a:t>5</a:t>
            </a:fld>
            <a:endParaRPr lang="ru-RU" altLang="ru-RU" sz="1400">
              <a:solidFill>
                <a:srgbClr val="000000"/>
              </a:solidFill>
              <a:latin typeface="Times New Roman" panose="02020603050405020304" pitchFamily="18" charset="0"/>
            </a:endParaRPr>
          </a:p>
        </p:txBody>
      </p:sp>
      <p:sp>
        <p:nvSpPr>
          <p:cNvPr id="12290" name="Text Box 2"/>
          <p:cNvSpPr txBox="1">
            <a:spLocks noChangeArrowheads="1"/>
          </p:cNvSpPr>
          <p:nvPr/>
        </p:nvSpPr>
        <p:spPr bwMode="auto">
          <a:xfrm>
            <a:off x="495303" y="26035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b="1">
                <a:solidFill>
                  <a:srgbClr val="333399"/>
                </a:solidFill>
                <a:latin typeface="Bookman Old Style" panose="02050604050505020204" pitchFamily="18" charset="0"/>
              </a:rPr>
              <a:t>Бюджетный процесс</a:t>
            </a:r>
          </a:p>
        </p:txBody>
      </p:sp>
      <p:sp>
        <p:nvSpPr>
          <p:cNvPr id="12291" name="Text Box 3"/>
          <p:cNvSpPr txBox="1">
            <a:spLocks noChangeArrowheads="1"/>
          </p:cNvSpPr>
          <p:nvPr/>
        </p:nvSpPr>
        <p:spPr bwMode="auto">
          <a:xfrm>
            <a:off x="428625" y="981075"/>
            <a:ext cx="9126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6036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80000"/>
              </a:lnSpc>
              <a:spcBef>
                <a:spcPts val="400"/>
              </a:spcBef>
              <a:buFontTx/>
              <a:buNone/>
            </a:pPr>
            <a:r>
              <a:rPr lang="ru-RU" altLang="ru-RU" sz="1600" b="1">
                <a:solidFill>
                  <a:srgbClr val="333399"/>
                </a:solidFill>
                <a:latin typeface="Times New Roman" panose="02020603050405020304" pitchFamily="18" charset="0"/>
              </a:rPr>
              <a:t>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p>
        </p:txBody>
      </p:sp>
      <p:sp>
        <p:nvSpPr>
          <p:cNvPr id="12292" name="Rectangle 4"/>
          <p:cNvSpPr>
            <a:spLocks noChangeArrowheads="1"/>
          </p:cNvSpPr>
          <p:nvPr/>
        </p:nvSpPr>
        <p:spPr bwMode="auto">
          <a:xfrm>
            <a:off x="2457450" y="1700213"/>
            <a:ext cx="5072063" cy="360362"/>
          </a:xfrm>
          <a:prstGeom prst="rect">
            <a:avLst/>
          </a:prstGeom>
          <a:solidFill>
            <a:srgbClr val="99CCFF"/>
          </a:solidFill>
          <a:ln w="1584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СТАДИИ БЮДЖЕТНОГО ПРОЦЕССА</a:t>
            </a:r>
          </a:p>
        </p:txBody>
      </p:sp>
      <p:sp>
        <p:nvSpPr>
          <p:cNvPr id="12293" name="Rectangle 5"/>
          <p:cNvSpPr>
            <a:spLocks noChangeArrowheads="1"/>
          </p:cNvSpPr>
          <p:nvPr/>
        </p:nvSpPr>
        <p:spPr bwMode="auto">
          <a:xfrm>
            <a:off x="508007" y="2852738"/>
            <a:ext cx="148113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1. Разработка проекта бюджета</a:t>
            </a:r>
          </a:p>
        </p:txBody>
      </p:sp>
      <p:sp>
        <p:nvSpPr>
          <p:cNvPr id="12294" name="Rectangle 6"/>
          <p:cNvSpPr>
            <a:spLocks noChangeArrowheads="1"/>
          </p:cNvSpPr>
          <p:nvPr/>
        </p:nvSpPr>
        <p:spPr bwMode="auto">
          <a:xfrm>
            <a:off x="2222500" y="2852738"/>
            <a:ext cx="1636713"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2. Рассмотрение проекта бюджета</a:t>
            </a:r>
          </a:p>
        </p:txBody>
      </p:sp>
      <p:sp>
        <p:nvSpPr>
          <p:cNvPr id="12295" name="Rectangle 7"/>
          <p:cNvSpPr>
            <a:spLocks noChangeArrowheads="1"/>
          </p:cNvSpPr>
          <p:nvPr/>
        </p:nvSpPr>
        <p:spPr bwMode="auto">
          <a:xfrm>
            <a:off x="4094175" y="2852738"/>
            <a:ext cx="1639887"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3. Утверждение проекта бюджета</a:t>
            </a:r>
          </a:p>
        </p:txBody>
      </p:sp>
      <p:sp>
        <p:nvSpPr>
          <p:cNvPr id="12296" name="Rectangle 8"/>
          <p:cNvSpPr>
            <a:spLocks noChangeArrowheads="1"/>
          </p:cNvSpPr>
          <p:nvPr/>
        </p:nvSpPr>
        <p:spPr bwMode="auto">
          <a:xfrm>
            <a:off x="5967417" y="2852738"/>
            <a:ext cx="1482725"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4. Исполнение бюджета</a:t>
            </a:r>
          </a:p>
        </p:txBody>
      </p:sp>
      <p:sp>
        <p:nvSpPr>
          <p:cNvPr id="12297" name="Rectangle 9"/>
          <p:cNvSpPr>
            <a:spLocks noChangeArrowheads="1"/>
          </p:cNvSpPr>
          <p:nvPr/>
        </p:nvSpPr>
        <p:spPr bwMode="auto">
          <a:xfrm>
            <a:off x="7683500" y="2852738"/>
            <a:ext cx="163988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5. Рассмотрение и утверждение отчета об исполнении бюджета</a:t>
            </a:r>
          </a:p>
        </p:txBody>
      </p:sp>
      <p:sp>
        <p:nvSpPr>
          <p:cNvPr id="12298" name="Line 10"/>
          <p:cNvSpPr>
            <a:spLocks noChangeShapeType="1"/>
          </p:cNvSpPr>
          <p:nvPr/>
        </p:nvSpPr>
        <p:spPr bwMode="auto">
          <a:xfrm>
            <a:off x="4953000" y="2060575"/>
            <a:ext cx="1588" cy="431800"/>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299" name="Line 11"/>
          <p:cNvSpPr>
            <a:spLocks noChangeShapeType="1"/>
          </p:cNvSpPr>
          <p:nvPr/>
        </p:nvSpPr>
        <p:spPr bwMode="auto">
          <a:xfrm>
            <a:off x="1052514" y="2492375"/>
            <a:ext cx="7489824"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0" name="Line 12"/>
          <p:cNvSpPr>
            <a:spLocks noChangeShapeType="1"/>
          </p:cNvSpPr>
          <p:nvPr/>
        </p:nvSpPr>
        <p:spPr bwMode="auto">
          <a:xfrm>
            <a:off x="1052525"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1" name="Line 13"/>
          <p:cNvSpPr>
            <a:spLocks noChangeShapeType="1"/>
          </p:cNvSpPr>
          <p:nvPr/>
        </p:nvSpPr>
        <p:spPr bwMode="auto">
          <a:xfrm>
            <a:off x="307975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2" name="Line 14"/>
          <p:cNvSpPr>
            <a:spLocks noChangeShapeType="1"/>
          </p:cNvSpPr>
          <p:nvPr/>
        </p:nvSpPr>
        <p:spPr bwMode="auto">
          <a:xfrm>
            <a:off x="495300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3" name="Line 15"/>
          <p:cNvSpPr>
            <a:spLocks noChangeShapeType="1"/>
          </p:cNvSpPr>
          <p:nvPr/>
        </p:nvSpPr>
        <p:spPr bwMode="auto">
          <a:xfrm>
            <a:off x="666910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4" name="Line 16"/>
          <p:cNvSpPr>
            <a:spLocks noChangeShapeType="1"/>
          </p:cNvSpPr>
          <p:nvPr/>
        </p:nvSpPr>
        <p:spPr bwMode="auto">
          <a:xfrm>
            <a:off x="854235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5" name="Line 17"/>
          <p:cNvSpPr>
            <a:spLocks noChangeShapeType="1"/>
          </p:cNvSpPr>
          <p:nvPr/>
        </p:nvSpPr>
        <p:spPr bwMode="auto">
          <a:xfrm>
            <a:off x="5888049" y="4724400"/>
            <a:ext cx="163988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6" name="Line 18"/>
          <p:cNvSpPr>
            <a:spLocks noChangeShapeType="1"/>
          </p:cNvSpPr>
          <p:nvPr/>
        </p:nvSpPr>
        <p:spPr bwMode="auto">
          <a:xfrm flipV="1">
            <a:off x="5888050" y="4364060"/>
            <a:ext cx="1587"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7" name="Line 19"/>
          <p:cNvSpPr>
            <a:spLocks noChangeShapeType="1"/>
          </p:cNvSpPr>
          <p:nvPr/>
        </p:nvSpPr>
        <p:spPr bwMode="auto">
          <a:xfrm flipV="1">
            <a:off x="7527925" y="4364060"/>
            <a:ext cx="1588"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8" name="Rectangle 20"/>
          <p:cNvSpPr>
            <a:spLocks noChangeArrowheads="1"/>
          </p:cNvSpPr>
          <p:nvPr/>
        </p:nvSpPr>
        <p:spPr bwMode="auto">
          <a:xfrm>
            <a:off x="5734053" y="4797425"/>
            <a:ext cx="2027238" cy="287338"/>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год</a:t>
            </a:r>
          </a:p>
        </p:txBody>
      </p:sp>
      <p:sp>
        <p:nvSpPr>
          <p:cNvPr id="12309" name="Line 21"/>
          <p:cNvSpPr>
            <a:spLocks noChangeShapeType="1"/>
          </p:cNvSpPr>
          <p:nvPr/>
        </p:nvSpPr>
        <p:spPr bwMode="auto">
          <a:xfrm>
            <a:off x="350850" y="5734050"/>
            <a:ext cx="912653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10" name="Line 22"/>
          <p:cNvSpPr>
            <a:spLocks noChangeShapeType="1"/>
          </p:cNvSpPr>
          <p:nvPr/>
        </p:nvSpPr>
        <p:spPr bwMode="auto">
          <a:xfrm flipV="1">
            <a:off x="350850" y="5372100"/>
            <a:ext cx="1587"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1" name="Line 23"/>
          <p:cNvSpPr>
            <a:spLocks noChangeShapeType="1"/>
          </p:cNvSpPr>
          <p:nvPr/>
        </p:nvSpPr>
        <p:spPr bwMode="auto">
          <a:xfrm flipV="1">
            <a:off x="9477375" y="5372100"/>
            <a:ext cx="1588"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2" name="Rectangle 24"/>
          <p:cNvSpPr>
            <a:spLocks noChangeArrowheads="1"/>
          </p:cNvSpPr>
          <p:nvPr/>
        </p:nvSpPr>
        <p:spPr bwMode="auto">
          <a:xfrm>
            <a:off x="3236913" y="5300685"/>
            <a:ext cx="2027237" cy="287337"/>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период</a:t>
            </a:r>
          </a:p>
        </p:txBody>
      </p:sp>
      <p:sp>
        <p:nvSpPr>
          <p:cNvPr id="12313" name="Line 25"/>
          <p:cNvSpPr>
            <a:spLocks noChangeShapeType="1"/>
          </p:cNvSpPr>
          <p:nvPr/>
        </p:nvSpPr>
        <p:spPr bwMode="auto">
          <a:xfrm>
            <a:off x="350838" y="83663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ppt_x</p:attrName>
                                        </p:attrNameLst>
                                      </p:cBhvr>
                                      <p:tavLst>
                                        <p:tav tm="100000">
                                          <p:val>
                                            <p:strVal val="#ppt_x"/>
                                          </p:val>
                                        </p:tav>
                                        <p:tav tm="100000">
                                          <p:val>
                                            <p:strVal val="#ppt_x"/>
                                          </p:val>
                                        </p:tav>
                                      </p:tavLst>
                                    </p:anim>
                                    <p:anim calcmode="lin" valueType="num">
                                      <p:cBhvr>
                                        <p:cTn id="8" dur="2000" fill="hold"/>
                                        <p:tgtEl>
                                          <p:spTgt spid="12290"/>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2313"/>
                                        </p:tgtEl>
                                        <p:attrNameLst>
                                          <p:attrName>style.visibility</p:attrName>
                                        </p:attrNameLst>
                                      </p:cBhvr>
                                      <p:to>
                                        <p:strVal val="visible"/>
                                      </p:to>
                                    </p:set>
                                    <p:animEffect transition="in" filter="randombar(horizontal)">
                                      <p:cBhvr additive="repl">
                                        <p:cTn id="12" dur="500"/>
                                        <p:tgtEl>
                                          <p:spTgt spid="12313"/>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2291">
                                            <p:txEl>
                                              <p:pRg st="0" end="0"/>
                                            </p:txEl>
                                          </p:spTgt>
                                        </p:tgtEl>
                                        <p:attrNameLst>
                                          <p:attrName>style.visibility</p:attrName>
                                        </p:attrNameLst>
                                      </p:cBhvr>
                                      <p:to>
                                        <p:strVal val="visible"/>
                                      </p:to>
                                    </p:set>
                                    <p:animEffect transition="in" filter="wipe(up)">
                                      <p:cBhvr additive="repl">
                                        <p:cTn id="15" dur="2000"/>
                                        <p:tgtEl>
                                          <p:spTgt spid="12291">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2292"/>
                                        </p:tgtEl>
                                        <p:attrNameLst>
                                          <p:attrName>style.visibility</p:attrName>
                                        </p:attrNameLst>
                                      </p:cBhvr>
                                      <p:to>
                                        <p:strVal val="visible"/>
                                      </p:to>
                                    </p:set>
                                    <p:animEffect transition="in" filter="wipe(up)">
                                      <p:cBhvr additive="repl">
                                        <p:cTn id="19" dur="2000"/>
                                        <p:tgtEl>
                                          <p:spTgt spid="1229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2298"/>
                                        </p:tgtEl>
                                        <p:attrNameLst>
                                          <p:attrName>style.visibility</p:attrName>
                                        </p:attrNameLst>
                                      </p:cBhvr>
                                      <p:to>
                                        <p:strVal val="visible"/>
                                      </p:to>
                                    </p:set>
                                    <p:animEffect transition="in" filter="wipe(up)">
                                      <p:cBhvr additive="repl">
                                        <p:cTn id="23" dur="2000"/>
                                        <p:tgtEl>
                                          <p:spTgt spid="12298"/>
                                        </p:tgtEl>
                                      </p:cBhvr>
                                    </p:animEffect>
                                  </p:childTnLst>
                                </p:cTn>
                              </p:par>
                            </p:childTnLst>
                          </p:cTn>
                        </p:par>
                        <p:par>
                          <p:cTn id="24" fill="hold" nodeType="afterGroup">
                            <p:stCondLst>
                              <p:cond delay="8000"/>
                            </p:stCondLst>
                            <p:childTnLst>
                              <p:par>
                                <p:cTn id="25" presetID="22" presetClass="entr" presetSubtype="8" fill="hold" nodeType="afterEffect">
                                  <p:stCondLst>
                                    <p:cond delay="0"/>
                                  </p:stCondLst>
                                  <p:childTnLst>
                                    <p:set>
                                      <p:cBhvr additive="repl">
                                        <p:cTn id="26" dur="1" fill="hold">
                                          <p:stCondLst>
                                            <p:cond delay="0"/>
                                          </p:stCondLst>
                                        </p:cTn>
                                        <p:tgtEl>
                                          <p:spTgt spid="12299"/>
                                        </p:tgtEl>
                                        <p:attrNameLst>
                                          <p:attrName>style.visibility</p:attrName>
                                        </p:attrNameLst>
                                      </p:cBhvr>
                                      <p:to>
                                        <p:strVal val="visible"/>
                                      </p:to>
                                    </p:set>
                                    <p:animEffect transition="in" filter="wipe(left)">
                                      <p:cBhvr additive="repl">
                                        <p:cTn id="27" dur="2000"/>
                                        <p:tgtEl>
                                          <p:spTgt spid="12299"/>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2300"/>
                                        </p:tgtEl>
                                        <p:attrNameLst>
                                          <p:attrName>style.visibility</p:attrName>
                                        </p:attrNameLst>
                                      </p:cBhvr>
                                      <p:to>
                                        <p:strVal val="visible"/>
                                      </p:to>
                                    </p:set>
                                    <p:animEffect transition="in" filter="wipe(up)">
                                      <p:cBhvr additive="repl">
                                        <p:cTn id="31" dur="2000"/>
                                        <p:tgtEl>
                                          <p:spTgt spid="12300"/>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2293"/>
                                        </p:tgtEl>
                                        <p:attrNameLst>
                                          <p:attrName>style.visibility</p:attrName>
                                        </p:attrNameLst>
                                      </p:cBhvr>
                                      <p:to>
                                        <p:strVal val="visible"/>
                                      </p:to>
                                    </p:set>
                                    <p:animEffect transition="in" filter="wipe(up)">
                                      <p:cBhvr additive="repl">
                                        <p:cTn id="35" dur="2000"/>
                                        <p:tgtEl>
                                          <p:spTgt spid="12293"/>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2301"/>
                                        </p:tgtEl>
                                        <p:attrNameLst>
                                          <p:attrName>style.visibility</p:attrName>
                                        </p:attrNameLst>
                                      </p:cBhvr>
                                      <p:to>
                                        <p:strVal val="visible"/>
                                      </p:to>
                                    </p:set>
                                    <p:animEffect transition="in" filter="wipe(up)">
                                      <p:cBhvr additive="repl">
                                        <p:cTn id="39" dur="2000"/>
                                        <p:tgtEl>
                                          <p:spTgt spid="12301"/>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2294"/>
                                        </p:tgtEl>
                                        <p:attrNameLst>
                                          <p:attrName>style.visibility</p:attrName>
                                        </p:attrNameLst>
                                      </p:cBhvr>
                                      <p:to>
                                        <p:strVal val="visible"/>
                                      </p:to>
                                    </p:set>
                                    <p:animEffect transition="in" filter="wipe(up)">
                                      <p:cBhvr additive="repl">
                                        <p:cTn id="43" dur="2000"/>
                                        <p:tgtEl>
                                          <p:spTgt spid="12294"/>
                                        </p:tgtEl>
                                      </p:cBhvr>
                                    </p:animEffect>
                                  </p:childTnLst>
                                </p:cTn>
                              </p:par>
                            </p:childTnLst>
                          </p:cTn>
                        </p:par>
                        <p:par>
                          <p:cTn id="44" fill="hold" nodeType="afterGroup">
                            <p:stCondLst>
                              <p:cond delay="18000"/>
                            </p:stCondLst>
                            <p:childTnLst>
                              <p:par>
                                <p:cTn id="45" presetID="22" presetClass="entr" presetSubtype="1" fill="hold" nodeType="afterEffect">
                                  <p:stCondLst>
                                    <p:cond delay="0"/>
                                  </p:stCondLst>
                                  <p:childTnLst>
                                    <p:set>
                                      <p:cBhvr additive="repl">
                                        <p:cTn id="46" dur="1" fill="hold">
                                          <p:stCondLst>
                                            <p:cond delay="0"/>
                                          </p:stCondLst>
                                        </p:cTn>
                                        <p:tgtEl>
                                          <p:spTgt spid="12302"/>
                                        </p:tgtEl>
                                        <p:attrNameLst>
                                          <p:attrName>style.visibility</p:attrName>
                                        </p:attrNameLst>
                                      </p:cBhvr>
                                      <p:to>
                                        <p:strVal val="visible"/>
                                      </p:to>
                                    </p:set>
                                    <p:animEffect transition="in" filter="wipe(up)">
                                      <p:cBhvr additive="repl">
                                        <p:cTn id="47" dur="2000"/>
                                        <p:tgtEl>
                                          <p:spTgt spid="12302"/>
                                        </p:tgtEl>
                                      </p:cBhvr>
                                    </p:animEffect>
                                  </p:childTnLst>
                                </p:cTn>
                              </p:par>
                            </p:childTnLst>
                          </p:cTn>
                        </p:par>
                        <p:par>
                          <p:cTn id="48" fill="hold" nodeType="afterGroup">
                            <p:stCondLst>
                              <p:cond delay="20000"/>
                            </p:stCondLst>
                            <p:childTnLst>
                              <p:par>
                                <p:cTn id="49" presetID="22" presetClass="entr" presetSubtype="1" fill="hold" nodeType="afterEffect">
                                  <p:stCondLst>
                                    <p:cond delay="0"/>
                                  </p:stCondLst>
                                  <p:childTnLst>
                                    <p:set>
                                      <p:cBhvr additive="repl">
                                        <p:cTn id="50" dur="1" fill="hold">
                                          <p:stCondLst>
                                            <p:cond delay="0"/>
                                          </p:stCondLst>
                                        </p:cTn>
                                        <p:tgtEl>
                                          <p:spTgt spid="12295"/>
                                        </p:tgtEl>
                                        <p:attrNameLst>
                                          <p:attrName>style.visibility</p:attrName>
                                        </p:attrNameLst>
                                      </p:cBhvr>
                                      <p:to>
                                        <p:strVal val="visible"/>
                                      </p:to>
                                    </p:set>
                                    <p:animEffect transition="in" filter="wipe(up)">
                                      <p:cBhvr additive="repl">
                                        <p:cTn id="51" dur="2000"/>
                                        <p:tgtEl>
                                          <p:spTgt spid="12295"/>
                                        </p:tgtEl>
                                      </p:cBhvr>
                                    </p:animEffect>
                                  </p:childTnLst>
                                </p:cTn>
                              </p:par>
                            </p:childTnLst>
                          </p:cTn>
                        </p:par>
                        <p:par>
                          <p:cTn id="52" fill="hold" nodeType="afterGroup">
                            <p:stCondLst>
                              <p:cond delay="22000"/>
                            </p:stCondLst>
                            <p:childTnLst>
                              <p:par>
                                <p:cTn id="53" presetID="22" presetClass="entr" presetSubtype="1" fill="hold" nodeType="afterEffect">
                                  <p:stCondLst>
                                    <p:cond delay="0"/>
                                  </p:stCondLst>
                                  <p:childTnLst>
                                    <p:set>
                                      <p:cBhvr additive="repl">
                                        <p:cTn id="54" dur="1" fill="hold">
                                          <p:stCondLst>
                                            <p:cond delay="0"/>
                                          </p:stCondLst>
                                        </p:cTn>
                                        <p:tgtEl>
                                          <p:spTgt spid="12303"/>
                                        </p:tgtEl>
                                        <p:attrNameLst>
                                          <p:attrName>style.visibility</p:attrName>
                                        </p:attrNameLst>
                                      </p:cBhvr>
                                      <p:to>
                                        <p:strVal val="visible"/>
                                      </p:to>
                                    </p:set>
                                    <p:animEffect transition="in" filter="wipe(up)">
                                      <p:cBhvr additive="repl">
                                        <p:cTn id="55" dur="2000"/>
                                        <p:tgtEl>
                                          <p:spTgt spid="12303"/>
                                        </p:tgtEl>
                                      </p:cBhvr>
                                    </p:animEffect>
                                  </p:childTnLst>
                                </p:cTn>
                              </p:par>
                            </p:childTnLst>
                          </p:cTn>
                        </p:par>
                        <p:par>
                          <p:cTn id="56" fill="hold" nodeType="afterGroup">
                            <p:stCondLst>
                              <p:cond delay="24000"/>
                            </p:stCondLst>
                            <p:childTnLst>
                              <p:par>
                                <p:cTn id="57" presetID="22" presetClass="entr" presetSubtype="1" fill="hold" nodeType="afterEffect">
                                  <p:stCondLst>
                                    <p:cond delay="0"/>
                                  </p:stCondLst>
                                  <p:childTnLst>
                                    <p:set>
                                      <p:cBhvr additive="repl">
                                        <p:cTn id="58" dur="1" fill="hold">
                                          <p:stCondLst>
                                            <p:cond delay="0"/>
                                          </p:stCondLst>
                                        </p:cTn>
                                        <p:tgtEl>
                                          <p:spTgt spid="12296"/>
                                        </p:tgtEl>
                                        <p:attrNameLst>
                                          <p:attrName>style.visibility</p:attrName>
                                        </p:attrNameLst>
                                      </p:cBhvr>
                                      <p:to>
                                        <p:strVal val="visible"/>
                                      </p:to>
                                    </p:set>
                                    <p:animEffect transition="in" filter="wipe(up)">
                                      <p:cBhvr additive="repl">
                                        <p:cTn id="59" dur="2000"/>
                                        <p:tgtEl>
                                          <p:spTgt spid="12296"/>
                                        </p:tgtEl>
                                      </p:cBhvr>
                                    </p:animEffect>
                                  </p:childTnLst>
                                </p:cTn>
                              </p:par>
                            </p:childTnLst>
                          </p:cTn>
                        </p:par>
                        <p:par>
                          <p:cTn id="60" fill="hold" nodeType="afterGroup">
                            <p:stCondLst>
                              <p:cond delay="26000"/>
                            </p:stCondLst>
                            <p:childTnLst>
                              <p:par>
                                <p:cTn id="61" presetID="22" presetClass="entr" presetSubtype="1" fill="hold" nodeType="afterEffect">
                                  <p:stCondLst>
                                    <p:cond delay="0"/>
                                  </p:stCondLst>
                                  <p:childTnLst>
                                    <p:set>
                                      <p:cBhvr additive="repl">
                                        <p:cTn id="62" dur="1" fill="hold">
                                          <p:stCondLst>
                                            <p:cond delay="0"/>
                                          </p:stCondLst>
                                        </p:cTn>
                                        <p:tgtEl>
                                          <p:spTgt spid="12304"/>
                                        </p:tgtEl>
                                        <p:attrNameLst>
                                          <p:attrName>style.visibility</p:attrName>
                                        </p:attrNameLst>
                                      </p:cBhvr>
                                      <p:to>
                                        <p:strVal val="visible"/>
                                      </p:to>
                                    </p:set>
                                    <p:animEffect transition="in" filter="wipe(up)">
                                      <p:cBhvr additive="repl">
                                        <p:cTn id="63" dur="2000"/>
                                        <p:tgtEl>
                                          <p:spTgt spid="12304"/>
                                        </p:tgtEl>
                                      </p:cBhvr>
                                    </p:animEffect>
                                  </p:childTnLst>
                                </p:cTn>
                              </p:par>
                            </p:childTnLst>
                          </p:cTn>
                        </p:par>
                        <p:par>
                          <p:cTn id="64" fill="hold" nodeType="afterGroup">
                            <p:stCondLst>
                              <p:cond delay="28000"/>
                            </p:stCondLst>
                            <p:childTnLst>
                              <p:par>
                                <p:cTn id="65" presetID="22" presetClass="entr" presetSubtype="1" fill="hold" nodeType="afterEffect">
                                  <p:stCondLst>
                                    <p:cond delay="0"/>
                                  </p:stCondLst>
                                  <p:childTnLst>
                                    <p:set>
                                      <p:cBhvr additive="repl">
                                        <p:cTn id="66" dur="1" fill="hold">
                                          <p:stCondLst>
                                            <p:cond delay="0"/>
                                          </p:stCondLst>
                                        </p:cTn>
                                        <p:tgtEl>
                                          <p:spTgt spid="12297"/>
                                        </p:tgtEl>
                                        <p:attrNameLst>
                                          <p:attrName>style.visibility</p:attrName>
                                        </p:attrNameLst>
                                      </p:cBhvr>
                                      <p:to>
                                        <p:strVal val="visible"/>
                                      </p:to>
                                    </p:set>
                                    <p:animEffect transition="in" filter="wipe(up)">
                                      <p:cBhvr additive="repl">
                                        <p:cTn id="67" dur="2000"/>
                                        <p:tgtEl>
                                          <p:spTgt spid="12297"/>
                                        </p:tgtEl>
                                      </p:cBhvr>
                                    </p:animEffect>
                                  </p:childTnLst>
                                </p:cTn>
                              </p:par>
                            </p:childTnLst>
                          </p:cTn>
                        </p:par>
                        <p:par>
                          <p:cTn id="68" fill="hold" nodeType="afterGroup">
                            <p:stCondLst>
                              <p:cond delay="30000"/>
                            </p:stCondLst>
                            <p:childTnLst>
                              <p:par>
                                <p:cTn id="69" presetID="22" presetClass="entr" presetSubtype="8" fill="hold" nodeType="afterEffect">
                                  <p:stCondLst>
                                    <p:cond delay="0"/>
                                  </p:stCondLst>
                                  <p:childTnLst>
                                    <p:set>
                                      <p:cBhvr additive="repl">
                                        <p:cTn id="70" dur="1" fill="hold">
                                          <p:stCondLst>
                                            <p:cond delay="0"/>
                                          </p:stCondLst>
                                        </p:cTn>
                                        <p:tgtEl>
                                          <p:spTgt spid="12305"/>
                                        </p:tgtEl>
                                        <p:attrNameLst>
                                          <p:attrName>style.visibility</p:attrName>
                                        </p:attrNameLst>
                                      </p:cBhvr>
                                      <p:to>
                                        <p:strVal val="visible"/>
                                      </p:to>
                                    </p:set>
                                    <p:animEffect transition="in" filter="wipe(left)">
                                      <p:cBhvr additive="repl">
                                        <p:cTn id="71" dur="2000"/>
                                        <p:tgtEl>
                                          <p:spTgt spid="12305"/>
                                        </p:tgtEl>
                                      </p:cBhvr>
                                    </p:animEffect>
                                  </p:childTnLst>
                                </p:cTn>
                              </p:par>
                            </p:childTnLst>
                          </p:cTn>
                        </p:par>
                        <p:par>
                          <p:cTn id="72" fill="hold" nodeType="afterGroup">
                            <p:stCondLst>
                              <p:cond delay="32000"/>
                            </p:stCondLst>
                            <p:childTnLst>
                              <p:par>
                                <p:cTn id="73" presetID="22" presetClass="entr" presetSubtype="4" fill="hold" nodeType="afterEffect">
                                  <p:stCondLst>
                                    <p:cond delay="0"/>
                                  </p:stCondLst>
                                  <p:childTnLst>
                                    <p:set>
                                      <p:cBhvr additive="repl">
                                        <p:cTn id="74" dur="1" fill="hold">
                                          <p:stCondLst>
                                            <p:cond delay="0"/>
                                          </p:stCondLst>
                                        </p:cTn>
                                        <p:tgtEl>
                                          <p:spTgt spid="12306"/>
                                        </p:tgtEl>
                                        <p:attrNameLst>
                                          <p:attrName>style.visibility</p:attrName>
                                        </p:attrNameLst>
                                      </p:cBhvr>
                                      <p:to>
                                        <p:strVal val="visible"/>
                                      </p:to>
                                    </p:set>
                                    <p:animEffect transition="in" filter="wipe(down)">
                                      <p:cBhvr additive="repl">
                                        <p:cTn id="75" dur="2000"/>
                                        <p:tgtEl>
                                          <p:spTgt spid="12306"/>
                                        </p:tgtEl>
                                      </p:cBhvr>
                                    </p:animEffect>
                                  </p:childTnLst>
                                </p:cTn>
                              </p:par>
                              <p:par>
                                <p:cTn id="76" presetID="22" presetClass="entr" presetSubtype="4" fill="hold" nodeType="withEffect">
                                  <p:stCondLst>
                                    <p:cond delay="0"/>
                                  </p:stCondLst>
                                  <p:childTnLst>
                                    <p:set>
                                      <p:cBhvr additive="repl">
                                        <p:cTn id="77" dur="1" fill="hold">
                                          <p:stCondLst>
                                            <p:cond delay="0"/>
                                          </p:stCondLst>
                                        </p:cTn>
                                        <p:tgtEl>
                                          <p:spTgt spid="12307"/>
                                        </p:tgtEl>
                                        <p:attrNameLst>
                                          <p:attrName>style.visibility</p:attrName>
                                        </p:attrNameLst>
                                      </p:cBhvr>
                                      <p:to>
                                        <p:strVal val="visible"/>
                                      </p:to>
                                    </p:set>
                                    <p:animEffect transition="in" filter="wipe(down)">
                                      <p:cBhvr additive="repl">
                                        <p:cTn id="78" dur="2000"/>
                                        <p:tgtEl>
                                          <p:spTgt spid="12307"/>
                                        </p:tgtEl>
                                      </p:cBhvr>
                                    </p:animEffect>
                                  </p:childTnLst>
                                </p:cTn>
                              </p:par>
                            </p:childTnLst>
                          </p:cTn>
                        </p:par>
                        <p:par>
                          <p:cTn id="79" fill="hold" nodeType="afterGroup">
                            <p:stCondLst>
                              <p:cond delay="34000"/>
                            </p:stCondLst>
                            <p:childTnLst>
                              <p:par>
                                <p:cTn id="80" presetID="22" presetClass="entr" presetSubtype="1" fill="hold" nodeType="afterEffect">
                                  <p:stCondLst>
                                    <p:cond delay="0"/>
                                  </p:stCondLst>
                                  <p:childTnLst>
                                    <p:set>
                                      <p:cBhvr additive="repl">
                                        <p:cTn id="81" dur="1" fill="hold">
                                          <p:stCondLst>
                                            <p:cond delay="0"/>
                                          </p:stCondLst>
                                        </p:cTn>
                                        <p:tgtEl>
                                          <p:spTgt spid="12308"/>
                                        </p:tgtEl>
                                        <p:attrNameLst>
                                          <p:attrName>style.visibility</p:attrName>
                                        </p:attrNameLst>
                                      </p:cBhvr>
                                      <p:to>
                                        <p:strVal val="visible"/>
                                      </p:to>
                                    </p:set>
                                    <p:animEffect transition="in" filter="wipe(up)">
                                      <p:cBhvr additive="repl">
                                        <p:cTn id="82" dur="2000"/>
                                        <p:tgtEl>
                                          <p:spTgt spid="12308"/>
                                        </p:tgtEl>
                                      </p:cBhvr>
                                    </p:animEffect>
                                  </p:childTnLst>
                                </p:cTn>
                              </p:par>
                            </p:childTnLst>
                          </p:cTn>
                        </p:par>
                        <p:par>
                          <p:cTn id="83" fill="hold" nodeType="afterGroup">
                            <p:stCondLst>
                              <p:cond delay="36000"/>
                            </p:stCondLst>
                            <p:childTnLst>
                              <p:par>
                                <p:cTn id="84" presetID="22" presetClass="entr" presetSubtype="8" fill="hold" nodeType="afterEffect">
                                  <p:stCondLst>
                                    <p:cond delay="0"/>
                                  </p:stCondLst>
                                  <p:childTnLst>
                                    <p:set>
                                      <p:cBhvr additive="repl">
                                        <p:cTn id="85" dur="1" fill="hold">
                                          <p:stCondLst>
                                            <p:cond delay="0"/>
                                          </p:stCondLst>
                                        </p:cTn>
                                        <p:tgtEl>
                                          <p:spTgt spid="12309"/>
                                        </p:tgtEl>
                                        <p:attrNameLst>
                                          <p:attrName>style.visibility</p:attrName>
                                        </p:attrNameLst>
                                      </p:cBhvr>
                                      <p:to>
                                        <p:strVal val="visible"/>
                                      </p:to>
                                    </p:set>
                                    <p:animEffect transition="in" filter="wipe(left)">
                                      <p:cBhvr additive="repl">
                                        <p:cTn id="86" dur="2000"/>
                                        <p:tgtEl>
                                          <p:spTgt spid="12309"/>
                                        </p:tgtEl>
                                      </p:cBhvr>
                                    </p:animEffect>
                                  </p:childTnLst>
                                </p:cTn>
                              </p:par>
                            </p:childTnLst>
                          </p:cTn>
                        </p:par>
                        <p:par>
                          <p:cTn id="87" fill="hold" nodeType="afterGroup">
                            <p:stCondLst>
                              <p:cond delay="38000"/>
                            </p:stCondLst>
                            <p:childTnLst>
                              <p:par>
                                <p:cTn id="88" presetID="22" presetClass="entr" presetSubtype="4" fill="hold" nodeType="afterEffect">
                                  <p:stCondLst>
                                    <p:cond delay="0"/>
                                  </p:stCondLst>
                                  <p:childTnLst>
                                    <p:set>
                                      <p:cBhvr additive="repl">
                                        <p:cTn id="89" dur="1" fill="hold">
                                          <p:stCondLst>
                                            <p:cond delay="0"/>
                                          </p:stCondLst>
                                        </p:cTn>
                                        <p:tgtEl>
                                          <p:spTgt spid="12310"/>
                                        </p:tgtEl>
                                        <p:attrNameLst>
                                          <p:attrName>style.visibility</p:attrName>
                                        </p:attrNameLst>
                                      </p:cBhvr>
                                      <p:to>
                                        <p:strVal val="visible"/>
                                      </p:to>
                                    </p:set>
                                    <p:animEffect transition="in" filter="wipe(down)">
                                      <p:cBhvr additive="repl">
                                        <p:cTn id="90" dur="2000"/>
                                        <p:tgtEl>
                                          <p:spTgt spid="12310"/>
                                        </p:tgtEl>
                                      </p:cBhvr>
                                    </p:animEffect>
                                  </p:childTnLst>
                                </p:cTn>
                              </p:par>
                              <p:par>
                                <p:cTn id="91" presetID="22" presetClass="entr" presetSubtype="4" fill="hold" nodeType="withEffect">
                                  <p:stCondLst>
                                    <p:cond delay="0"/>
                                  </p:stCondLst>
                                  <p:childTnLst>
                                    <p:set>
                                      <p:cBhvr additive="repl">
                                        <p:cTn id="92" dur="1" fill="hold">
                                          <p:stCondLst>
                                            <p:cond delay="0"/>
                                          </p:stCondLst>
                                        </p:cTn>
                                        <p:tgtEl>
                                          <p:spTgt spid="12311"/>
                                        </p:tgtEl>
                                        <p:attrNameLst>
                                          <p:attrName>style.visibility</p:attrName>
                                        </p:attrNameLst>
                                      </p:cBhvr>
                                      <p:to>
                                        <p:strVal val="visible"/>
                                      </p:to>
                                    </p:set>
                                    <p:animEffect transition="in" filter="wipe(down)">
                                      <p:cBhvr additive="repl">
                                        <p:cTn id="93" dur="2000"/>
                                        <p:tgtEl>
                                          <p:spTgt spid="12311"/>
                                        </p:tgtEl>
                                      </p:cBhvr>
                                    </p:animEffect>
                                  </p:childTnLst>
                                </p:cTn>
                              </p:par>
                            </p:childTnLst>
                          </p:cTn>
                        </p:par>
                        <p:par>
                          <p:cTn id="94" fill="hold" nodeType="afterGroup">
                            <p:stCondLst>
                              <p:cond delay="40000"/>
                            </p:stCondLst>
                            <p:childTnLst>
                              <p:par>
                                <p:cTn id="95" presetID="22" presetClass="entr" presetSubtype="1" fill="hold" nodeType="afterEffect">
                                  <p:stCondLst>
                                    <p:cond delay="0"/>
                                  </p:stCondLst>
                                  <p:childTnLst>
                                    <p:set>
                                      <p:cBhvr additive="repl">
                                        <p:cTn id="96" dur="1" fill="hold">
                                          <p:stCondLst>
                                            <p:cond delay="0"/>
                                          </p:stCondLst>
                                        </p:cTn>
                                        <p:tgtEl>
                                          <p:spTgt spid="12312"/>
                                        </p:tgtEl>
                                        <p:attrNameLst>
                                          <p:attrName>style.visibility</p:attrName>
                                        </p:attrNameLst>
                                      </p:cBhvr>
                                      <p:to>
                                        <p:strVal val="visible"/>
                                      </p:to>
                                    </p:set>
                                    <p:animEffect transition="in" filter="wipe(up)">
                                      <p:cBhvr additive="repl">
                                        <p:cTn id="97" dur="20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ED63CD-9069-4DAE-B3CB-5D3BE1929A8E}" type="slidenum">
              <a:rPr lang="ru-RU" altLang="ru-RU" sz="1400">
                <a:solidFill>
                  <a:srgbClr val="000000"/>
                </a:solidFill>
                <a:latin typeface="Times New Roman" panose="02020603050405020304" pitchFamily="18" charset="0"/>
              </a:rPr>
              <a:pPr algn="r" eaLnBrk="1" hangingPunct="1">
                <a:spcBef>
                  <a:spcPct val="0"/>
                </a:spcBef>
                <a:buFontTx/>
                <a:buNone/>
              </a:pPr>
              <a:t>6</a:t>
            </a:fld>
            <a:endParaRPr lang="ru-RU" altLang="ru-RU" sz="1400">
              <a:solidFill>
                <a:srgbClr val="000000"/>
              </a:solidFill>
              <a:latin typeface="Times New Roman" panose="02020603050405020304" pitchFamily="18" charset="0"/>
            </a:endParaRPr>
          </a:p>
        </p:txBody>
      </p:sp>
      <p:sp>
        <p:nvSpPr>
          <p:cNvPr id="14338" name="Rectangle 2"/>
          <p:cNvSpPr>
            <a:spLocks noChangeArrowheads="1"/>
          </p:cNvSpPr>
          <p:nvPr/>
        </p:nvSpPr>
        <p:spPr bwMode="auto">
          <a:xfrm>
            <a:off x="1666880" y="4143397"/>
            <a:ext cx="7699375"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Обеспечение прочности бюджета муниципального образования Чукотский муниципальный район в сложившихся современных условиях</a:t>
            </a:r>
          </a:p>
        </p:txBody>
      </p:sp>
      <p:sp>
        <p:nvSpPr>
          <p:cNvPr id="14339" name="AutoShape 3"/>
          <p:cNvSpPr>
            <a:spLocks noChangeArrowheads="1"/>
          </p:cNvSpPr>
          <p:nvPr/>
        </p:nvSpPr>
        <p:spPr bwMode="auto">
          <a:xfrm rot="10800000">
            <a:off x="452438" y="4143397"/>
            <a:ext cx="858837" cy="714375"/>
          </a:xfrm>
          <a:prstGeom prst="chevron">
            <a:avLst>
              <a:gd name="adj" fmla="val 23037"/>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3</a:t>
            </a:r>
          </a:p>
        </p:txBody>
      </p:sp>
      <p:sp>
        <p:nvSpPr>
          <p:cNvPr id="14340" name="Rectangle 4"/>
          <p:cNvSpPr>
            <a:spLocks noChangeArrowheads="1"/>
          </p:cNvSpPr>
          <p:nvPr/>
        </p:nvSpPr>
        <p:spPr bwMode="auto">
          <a:xfrm>
            <a:off x="1676400" y="3000397"/>
            <a:ext cx="7689850"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Сохранение  увеличения собственной доходной базы, обеспечение расходов по принятым обязательствам, эффективное использование бюджетных средств</a:t>
            </a:r>
          </a:p>
        </p:txBody>
      </p:sp>
      <p:sp>
        <p:nvSpPr>
          <p:cNvPr id="14341" name="Rectangle 5"/>
          <p:cNvSpPr>
            <a:spLocks noChangeArrowheads="1"/>
          </p:cNvSpPr>
          <p:nvPr/>
        </p:nvSpPr>
        <p:spPr bwMode="auto">
          <a:xfrm>
            <a:off x="1676400" y="1643085"/>
            <a:ext cx="7689850" cy="928687"/>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Times New Roman" panose="02020603050405020304" pitchFamily="18" charset="0"/>
              </a:rPr>
              <a:t>Обеспечение сбалансированности бюджета муниципального образования Чукотский муниципальный район </a:t>
            </a:r>
          </a:p>
        </p:txBody>
      </p:sp>
      <p:sp>
        <p:nvSpPr>
          <p:cNvPr id="14342" name="AutoShape 6"/>
          <p:cNvSpPr>
            <a:spLocks noChangeArrowheads="1"/>
          </p:cNvSpPr>
          <p:nvPr/>
        </p:nvSpPr>
        <p:spPr bwMode="auto">
          <a:xfrm rot="10800000">
            <a:off x="523875" y="3000397"/>
            <a:ext cx="857250" cy="714375"/>
          </a:xfrm>
          <a:prstGeom prst="chevron">
            <a:avLst>
              <a:gd name="adj" fmla="val 20472"/>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2</a:t>
            </a:r>
          </a:p>
        </p:txBody>
      </p:sp>
      <p:sp>
        <p:nvSpPr>
          <p:cNvPr id="14343" name="AutoShape 7"/>
          <p:cNvSpPr>
            <a:spLocks noChangeArrowheads="1"/>
          </p:cNvSpPr>
          <p:nvPr/>
        </p:nvSpPr>
        <p:spPr bwMode="auto">
          <a:xfrm rot="10800000">
            <a:off x="495306" y="1651000"/>
            <a:ext cx="885825" cy="946150"/>
          </a:xfrm>
          <a:prstGeom prst="chevron">
            <a:avLst>
              <a:gd name="adj" fmla="val 10287"/>
            </a:avLst>
          </a:prstGeom>
          <a:solidFill>
            <a:srgbClr val="99CCFF"/>
          </a:solidFill>
          <a:ln w="15840">
            <a:solidFill>
              <a:srgbClr val="00CCFF"/>
            </a:solidFill>
            <a:miter lim="800000"/>
            <a:headEnd/>
            <a:tailEnd/>
          </a:ln>
        </p:spPr>
        <p:txBody>
          <a:bodyPr rot="10800000" lIns="90000" tIns="46800" rIns="90000" bIns="46800" anchor="ctr"/>
          <a:lstStyle>
            <a:lvl1pPr marL="171450" indent="-4572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 typeface="Times New Roman" panose="02020603050405020304" pitchFamily="18" charset="0"/>
              <a:buNone/>
            </a:pPr>
            <a:r>
              <a:rPr lang="ru-RU" altLang="ru-RU" sz="2400" b="1">
                <a:solidFill>
                  <a:srgbClr val="333399"/>
                </a:solidFill>
                <a:latin typeface="Times New Roman" panose="02020603050405020304" pitchFamily="18" charset="0"/>
              </a:rPr>
              <a:t>1</a:t>
            </a:r>
          </a:p>
        </p:txBody>
      </p:sp>
      <p:sp>
        <p:nvSpPr>
          <p:cNvPr id="14344" name="Text Box 8"/>
          <p:cNvSpPr txBox="1">
            <a:spLocks noChangeArrowheads="1"/>
          </p:cNvSpPr>
          <p:nvPr/>
        </p:nvSpPr>
        <p:spPr bwMode="auto">
          <a:xfrm>
            <a:off x="495303" y="233385"/>
            <a:ext cx="8915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Проект бюджета на </a:t>
            </a:r>
            <a:r>
              <a:rPr lang="ru-RU" altLang="ru-RU" sz="2200" b="1" dirty="0" smtClean="0">
                <a:solidFill>
                  <a:srgbClr val="333399"/>
                </a:solidFill>
                <a:latin typeface="Bookman Old Style" panose="02050604050505020204" pitchFamily="18" charset="0"/>
              </a:rPr>
              <a:t>202</a:t>
            </a:r>
            <a:r>
              <a:rPr lang="en-US" altLang="ru-RU" sz="2200" b="1" dirty="0" smtClean="0">
                <a:solidFill>
                  <a:srgbClr val="333399"/>
                </a:solidFill>
                <a:latin typeface="Bookman Old Style" panose="02050604050505020204" pitchFamily="18" charset="0"/>
              </a:rPr>
              <a:t>5</a:t>
            </a:r>
            <a:r>
              <a:rPr lang="ru-RU" altLang="ru-RU" sz="2200" b="1" dirty="0" smtClean="0">
                <a:solidFill>
                  <a:srgbClr val="333399"/>
                </a:solidFill>
                <a:latin typeface="Bookman Old Style" panose="02050604050505020204" pitchFamily="18" charset="0"/>
              </a:rPr>
              <a:t> </a:t>
            </a:r>
            <a:r>
              <a:rPr lang="ru-RU" altLang="ru-RU" sz="2200" b="1" dirty="0">
                <a:solidFill>
                  <a:srgbClr val="333399"/>
                </a:solidFill>
                <a:latin typeface="Bookman Old Style" panose="02050604050505020204" pitchFamily="18" charset="0"/>
              </a:rPr>
              <a:t>год направлен на решение следующих ключевых задач:</a:t>
            </a:r>
          </a:p>
        </p:txBody>
      </p:sp>
      <p:sp>
        <p:nvSpPr>
          <p:cNvPr id="14345" name="Line 9"/>
          <p:cNvSpPr>
            <a:spLocks noChangeShapeType="1"/>
          </p:cNvSpPr>
          <p:nvPr/>
        </p:nvSpPr>
        <p:spPr bwMode="auto">
          <a:xfrm flipV="1">
            <a:off x="381000" y="1285875"/>
            <a:ext cx="9145588" cy="714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afterEffect">
                                  <p:stCondLst>
                                    <p:cond delay="0"/>
                                  </p:stCondLst>
                                  <p:childTnLst>
                                    <p:set>
                                      <p:cBhvr additive="repl">
                                        <p:cTn id="6" dur="1" fill="hold">
                                          <p:stCondLst>
                                            <p:cond delay="0"/>
                                          </p:stCondLst>
                                        </p:cTn>
                                        <p:tgtEl>
                                          <p:spTgt spid="14344"/>
                                        </p:tgtEl>
                                        <p:attrNameLst>
                                          <p:attrName>style.visibility</p:attrName>
                                        </p:attrNameLst>
                                      </p:cBhvr>
                                      <p:to>
                                        <p:strVal val="visible"/>
                                      </p:to>
                                    </p:set>
                                    <p:animEffect transition="in" filter="barn(inHorizontal)">
                                      <p:cBhvr additive="repl">
                                        <p:cTn id="7" dur="500"/>
                                        <p:tgtEl>
                                          <p:spTgt spid="14344"/>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additive="repl">
                                        <p:cTn id="10" dur="1" fill="hold">
                                          <p:stCondLst>
                                            <p:cond delay="0"/>
                                          </p:stCondLst>
                                        </p:cTn>
                                        <p:tgtEl>
                                          <p:spTgt spid="14345"/>
                                        </p:tgtEl>
                                        <p:attrNameLst>
                                          <p:attrName>style.visibility</p:attrName>
                                        </p:attrNameLst>
                                      </p:cBhvr>
                                      <p:to>
                                        <p:strVal val="visible"/>
                                      </p:to>
                                    </p:set>
                                    <p:animEffect transition="in" filter="randombar(horizontal)">
                                      <p:cBhvr additive="repl">
                                        <p:cTn id="11" dur="500"/>
                                        <p:tgtEl>
                                          <p:spTgt spid="14345"/>
                                        </p:tgtEl>
                                      </p:cBhvr>
                                    </p:animEffect>
                                  </p:childTnLst>
                                </p:cTn>
                              </p:par>
                            </p:childTnLst>
                          </p:cTn>
                        </p:par>
                        <p:par>
                          <p:cTn id="12" fill="hold" nodeType="afterGroup">
                            <p:stCondLst>
                              <p:cond delay="1000"/>
                            </p:stCondLst>
                            <p:childTnLst>
                              <p:par>
                                <p:cTn id="13" presetID="35" presetClass="emph" fill="hold" nodeType="afterEffect">
                                  <p:stCondLst>
                                    <p:cond delay="0"/>
                                  </p:stCondLst>
                                  <p:childTnLst>
                                    <p:anim calcmode="discrete" valueType="num">
                                      <p:cBhvr additive="repl">
                                        <p:cTn id="14" dur="2000" fill="hold"/>
                                        <p:tgtEl>
                                          <p:spTgt spid="14343"/>
                                        </p:tgtEl>
                                        <p:attrNameLst>
                                          <p:attrName>style.visibility</p:attrName>
                                        </p:attrNameLst>
                                      </p:cBhvr>
                                      <p:tavLst>
                                        <p:tav tm="50000">
                                          <p:val>
                                            <p:strVal val="hidden"/>
                                          </p:val>
                                        </p:tav>
                                        <p:tav tm="50000">
                                          <p:val>
                                            <p:strVal val="visible"/>
                                          </p:val>
                                        </p:tav>
                                      </p:tavLst>
                                    </p:anim>
                                  </p:childTnLst>
                                </p:cTn>
                              </p:par>
                              <p:par>
                                <p:cTn id="15" presetID="5" presetClass="entr" presetSubtype="10" fill="hold" nodeType="withEffect">
                                  <p:stCondLst>
                                    <p:cond delay="0"/>
                                  </p:stCondLst>
                                  <p:childTnLst>
                                    <p:set>
                                      <p:cBhvr additive="repl">
                                        <p:cTn id="16" dur="1" fill="hold">
                                          <p:stCondLst>
                                            <p:cond delay="0"/>
                                          </p:stCondLst>
                                        </p:cTn>
                                        <p:tgtEl>
                                          <p:spTgt spid="14341">
                                            <p:txEl>
                                              <p:pRg st="0" end="0"/>
                                            </p:txEl>
                                          </p:spTgt>
                                        </p:tgtEl>
                                        <p:attrNameLst>
                                          <p:attrName>style.visibility</p:attrName>
                                        </p:attrNameLst>
                                      </p:cBhvr>
                                      <p:to>
                                        <p:strVal val="visible"/>
                                      </p:to>
                                    </p:set>
                                    <p:animEffect transition="in" filter="checkerboard(across)">
                                      <p:cBhvr additive="repl">
                                        <p:cTn id="17" dur="500"/>
                                        <p:tgtEl>
                                          <p:spTgt spid="14341">
                                            <p:txEl>
                                              <p:pRg st="0" end="0"/>
                                            </p:txEl>
                                          </p:spTgt>
                                        </p:tgtEl>
                                      </p:cBhvr>
                                    </p:animEffect>
                                  </p:childTnLst>
                                </p:cTn>
                              </p:par>
                            </p:childTnLst>
                          </p:cTn>
                        </p:par>
                        <p:par>
                          <p:cTn id="18" fill="hold" nodeType="afterGroup">
                            <p:stCondLst>
                              <p:cond delay="3000"/>
                            </p:stCondLst>
                            <p:childTnLst>
                              <p:par>
                                <p:cTn id="19" presetID="35" presetClass="emph" fill="hold" nodeType="afterEffect">
                                  <p:stCondLst>
                                    <p:cond delay="0"/>
                                  </p:stCondLst>
                                  <p:childTnLst>
                                    <p:anim calcmode="discrete" valueType="num">
                                      <p:cBhvr additive="repl">
                                        <p:cTn id="20" dur="2000" fill="hold"/>
                                        <p:tgtEl>
                                          <p:spTgt spid="14342"/>
                                        </p:tgtEl>
                                        <p:attrNameLst>
                                          <p:attrName>style.visibility</p:attrName>
                                        </p:attrNameLst>
                                      </p:cBhvr>
                                      <p:tavLst>
                                        <p:tav tm="50000">
                                          <p:val>
                                            <p:strVal val="hidden"/>
                                          </p:val>
                                        </p:tav>
                                        <p:tav tm="50000">
                                          <p:val>
                                            <p:strVal val="visible"/>
                                          </p:val>
                                        </p:tav>
                                      </p:tavLst>
                                    </p:anim>
                                  </p:childTnLst>
                                </p:cTn>
                              </p:par>
                              <p:par>
                                <p:cTn id="21" presetID="5" presetClass="entr" presetSubtype="10" fill="hold" nodeType="withEffect">
                                  <p:stCondLst>
                                    <p:cond delay="0"/>
                                  </p:stCondLst>
                                  <p:childTnLst>
                                    <p:set>
                                      <p:cBhvr additive="repl">
                                        <p:cTn id="22" dur="1" fill="hold">
                                          <p:stCondLst>
                                            <p:cond delay="0"/>
                                          </p:stCondLst>
                                        </p:cTn>
                                        <p:tgtEl>
                                          <p:spTgt spid="14340">
                                            <p:txEl>
                                              <p:pRg st="0" end="0"/>
                                            </p:txEl>
                                          </p:spTgt>
                                        </p:tgtEl>
                                        <p:attrNameLst>
                                          <p:attrName>style.visibility</p:attrName>
                                        </p:attrNameLst>
                                      </p:cBhvr>
                                      <p:to>
                                        <p:strVal val="visible"/>
                                      </p:to>
                                    </p:set>
                                    <p:animEffect transition="in" filter="checkerboard(across)">
                                      <p:cBhvr additive="repl">
                                        <p:cTn id="23" dur="500"/>
                                        <p:tgtEl>
                                          <p:spTgt spid="14340">
                                            <p:txEl>
                                              <p:pRg st="0" end="0"/>
                                            </p:txEl>
                                          </p:spTgt>
                                        </p:tgtEl>
                                      </p:cBhvr>
                                    </p:animEffect>
                                  </p:childTnLst>
                                </p:cTn>
                              </p:par>
                            </p:childTnLst>
                          </p:cTn>
                        </p:par>
                        <p:par>
                          <p:cTn id="24" fill="hold" nodeType="afterGroup">
                            <p:stCondLst>
                              <p:cond delay="5000"/>
                            </p:stCondLst>
                            <p:childTnLst>
                              <p:par>
                                <p:cTn id="25" presetID="35" presetClass="emph" fill="hold" nodeType="afterEffect">
                                  <p:stCondLst>
                                    <p:cond delay="0"/>
                                  </p:stCondLst>
                                  <p:childTnLst>
                                    <p:anim calcmode="discrete" valueType="num">
                                      <p:cBhvr additive="repl">
                                        <p:cTn id="26" dur="2000" fill="hold"/>
                                        <p:tgtEl>
                                          <p:spTgt spid="14339"/>
                                        </p:tgtEl>
                                        <p:attrNameLst>
                                          <p:attrName>style.visibility</p:attrName>
                                        </p:attrNameLst>
                                      </p:cBhvr>
                                      <p:tavLst>
                                        <p:tav tm="50000">
                                          <p:val>
                                            <p:strVal val="hidden"/>
                                          </p:val>
                                        </p:tav>
                                        <p:tav tm="50000">
                                          <p:val>
                                            <p:strVal val="visible"/>
                                          </p:val>
                                        </p:tav>
                                      </p:tavLst>
                                    </p:anim>
                                  </p:childTnLst>
                                </p:cTn>
                              </p:par>
                              <p:par>
                                <p:cTn id="27" presetID="5" presetClass="entr" presetSubtype="10" fill="hold" nodeType="withEffect">
                                  <p:stCondLst>
                                    <p:cond delay="0"/>
                                  </p:stCondLst>
                                  <p:childTnLst>
                                    <p:set>
                                      <p:cBhvr additive="repl">
                                        <p:cTn id="28" dur="1" fill="hold">
                                          <p:stCondLst>
                                            <p:cond delay="0"/>
                                          </p:stCondLst>
                                        </p:cTn>
                                        <p:tgtEl>
                                          <p:spTgt spid="14338">
                                            <p:txEl>
                                              <p:pRg st="0" end="0"/>
                                            </p:txEl>
                                          </p:spTgt>
                                        </p:tgtEl>
                                        <p:attrNameLst>
                                          <p:attrName>style.visibility</p:attrName>
                                        </p:attrNameLst>
                                      </p:cBhvr>
                                      <p:to>
                                        <p:strVal val="visible"/>
                                      </p:to>
                                    </p:set>
                                    <p:animEffect transition="in" filter="checkerboard(across)">
                                      <p:cBhvr additive="repl">
                                        <p:cTn id="29"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i?id=1e84f4274babcf6351fd14ac208ec4ad-75-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 y="182563"/>
            <a:ext cx="9286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20"/>
          <p:cNvGrpSpPr>
            <a:grpSpLocks/>
          </p:cNvGrpSpPr>
          <p:nvPr/>
        </p:nvGrpSpPr>
        <p:grpSpPr bwMode="auto">
          <a:xfrm>
            <a:off x="561975" y="549287"/>
            <a:ext cx="8797925" cy="5032502"/>
            <a:chOff x="583" y="215"/>
            <a:chExt cx="4750" cy="3022"/>
          </a:xfrm>
        </p:grpSpPr>
        <p:sp>
          <p:nvSpPr>
            <p:cNvPr id="28678" name="AutoShape 4"/>
            <p:cNvSpPr>
              <a:spLocks noChangeArrowheads="1"/>
            </p:cNvSpPr>
            <p:nvPr/>
          </p:nvSpPr>
          <p:spPr bwMode="auto">
            <a:xfrm>
              <a:off x="1308" y="215"/>
              <a:ext cx="4025" cy="552"/>
            </a:xfrm>
            <a:prstGeom prst="flowChartAlternateProcess">
              <a:avLst/>
            </a:prstGeom>
            <a:solidFill>
              <a:srgbClr val="800080"/>
            </a:solidFill>
            <a:ln w="9525">
              <a:solidFill>
                <a:schemeClr val="tx1"/>
              </a:solidFill>
              <a:miter lim="800000"/>
              <a:headEnd/>
              <a:tailEnd/>
            </a:ln>
          </p:spPr>
          <p:txBody>
            <a:bodyPr anchor="ctr">
              <a:spAutoFit/>
            </a:bodyPr>
            <a:lstStyle/>
            <a:p>
              <a:pPr algn="ctr" eaLnBrk="1" hangingPunct="1"/>
              <a:r>
                <a:rPr lang="ru-RU" altLang="ru-RU" sz="1600" b="1"/>
                <a:t>Основные проблемы в сфере бюджетной политики муниципального образования Чукотский муниципальный район</a:t>
              </a:r>
              <a:endParaRPr lang="ru-RU" altLang="ru-RU" sz="1600">
                <a:solidFill>
                  <a:srgbClr val="FFFFFF"/>
                </a:solidFill>
              </a:endParaRPr>
            </a:p>
            <a:p>
              <a:pPr algn="ctr" eaLnBrk="1" hangingPunct="1"/>
              <a:endParaRPr lang="ru-RU" altLang="ru-RU" sz="1600"/>
            </a:p>
          </p:txBody>
        </p:sp>
        <p:sp>
          <p:nvSpPr>
            <p:cNvPr id="28679" name="AutoShape 8"/>
            <p:cNvSpPr>
              <a:spLocks noChangeArrowheads="1"/>
            </p:cNvSpPr>
            <p:nvPr/>
          </p:nvSpPr>
          <p:spPr bwMode="auto">
            <a:xfrm>
              <a:off x="583" y="1080"/>
              <a:ext cx="1043" cy="2157"/>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доходная база и высокий уровень дотационности бюджета </a:t>
              </a:r>
              <a:r>
                <a:rPr lang="ru-RU" altLang="ru-RU" sz="1400" b="1"/>
                <a:t>муниципального образования Чукотский муниципальный район</a:t>
              </a:r>
              <a:r>
                <a:rPr lang="ru-RU" altLang="ru-RU" sz="1400" b="1">
                  <a:solidFill>
                    <a:srgbClr val="FFFFFF"/>
                  </a:solidFill>
                </a:rPr>
                <a:t>, налагает на муниципалитет ряд ограничений по принятию решений</a:t>
              </a:r>
            </a:p>
            <a:p>
              <a:pPr algn="ctr" eaLnBrk="1" hangingPunct="1"/>
              <a:endParaRPr lang="ru-RU" altLang="ru-RU" sz="1400" b="1">
                <a:solidFill>
                  <a:srgbClr val="FFFFFF"/>
                </a:solidFill>
              </a:endParaRPr>
            </a:p>
          </p:txBody>
        </p:sp>
        <p:sp>
          <p:nvSpPr>
            <p:cNvPr id="28680" name="AutoShape 9"/>
            <p:cNvSpPr>
              <a:spLocks noChangeArrowheads="1"/>
            </p:cNvSpPr>
            <p:nvPr/>
          </p:nvSpPr>
          <p:spPr bwMode="auto">
            <a:xfrm>
              <a:off x="2000" y="996"/>
              <a:ext cx="1554" cy="1836"/>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Определение нормативных затрат на оказание муниципальных услуг и содержание имущества учреждений осуществляется в большинстве случаев «от обратного» - путем деления доступного объема бюджетных ассигнований на планируемое количество оказываемых муниципальных услуг</a:t>
              </a:r>
            </a:p>
          </p:txBody>
        </p:sp>
        <p:sp>
          <p:nvSpPr>
            <p:cNvPr id="28681" name="AutoShape 11"/>
            <p:cNvSpPr>
              <a:spLocks noChangeArrowheads="1"/>
            </p:cNvSpPr>
            <p:nvPr/>
          </p:nvSpPr>
          <p:spPr bwMode="auto">
            <a:xfrm>
              <a:off x="4079" y="1061"/>
              <a:ext cx="1005" cy="1354"/>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степень вовлеченности  гражданского общества в обсуждение целей и результатов использования бюджетных средств</a:t>
              </a:r>
            </a:p>
          </p:txBody>
        </p:sp>
        <p:sp>
          <p:nvSpPr>
            <p:cNvPr id="28682" name="Line 13"/>
            <p:cNvSpPr>
              <a:spLocks noChangeShapeType="1"/>
            </p:cNvSpPr>
            <p:nvPr/>
          </p:nvSpPr>
          <p:spPr bwMode="auto">
            <a:xfrm>
              <a:off x="3320" y="767"/>
              <a:ext cx="0" cy="136"/>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3" name="Line 14"/>
            <p:cNvSpPr>
              <a:spLocks noChangeShapeType="1"/>
            </p:cNvSpPr>
            <p:nvPr/>
          </p:nvSpPr>
          <p:spPr bwMode="auto">
            <a:xfrm flipV="1">
              <a:off x="1042" y="899"/>
              <a:ext cx="3471"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4" name="Line 15"/>
            <p:cNvSpPr>
              <a:spLocks noChangeShapeType="1"/>
            </p:cNvSpPr>
            <p:nvPr/>
          </p:nvSpPr>
          <p:spPr bwMode="auto">
            <a:xfrm>
              <a:off x="4513"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5" name="Line 16"/>
            <p:cNvSpPr>
              <a:spLocks noChangeShapeType="1"/>
            </p:cNvSpPr>
            <p:nvPr/>
          </p:nvSpPr>
          <p:spPr bwMode="auto">
            <a:xfrm>
              <a:off x="2725"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6" name="Line 17"/>
            <p:cNvSpPr>
              <a:spLocks noChangeShapeType="1"/>
            </p:cNvSpPr>
            <p:nvPr/>
          </p:nvSpPr>
          <p:spPr bwMode="auto">
            <a:xfrm>
              <a:off x="1042" y="903"/>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8676" name="Rectangle 21"/>
          <p:cNvSpPr>
            <a:spLocks noChangeArrowheads="1"/>
          </p:cNvSpPr>
          <p:nvPr/>
        </p:nvSpPr>
        <p:spPr bwMode="auto">
          <a:xfrm>
            <a:off x="9515475" y="6553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7B7CCD41-FDCB-44BC-9788-396E39BD93F0}" type="slidenum">
              <a:rPr lang="en-US" altLang="ru-RU">
                <a:solidFill>
                  <a:srgbClr val="898989"/>
                </a:solidFill>
              </a:rPr>
              <a:pPr eaLnBrk="1" hangingPunct="1"/>
              <a:t>7</a:t>
            </a:fld>
            <a:endParaRPr lang="ru-RU" altLang="ru-RU">
              <a:solidFill>
                <a:srgbClr val="898989"/>
              </a:solidFill>
            </a:endParaRPr>
          </a:p>
        </p:txBody>
      </p:sp>
      <p:pic>
        <p:nvPicPr>
          <p:cNvPr id="28677" name="Рисунок 15" descr="https://im0-tub-ru.yandex.net/i?id=492d358fc9fe5c544cc447fa0c2d059c-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4324350"/>
            <a:ext cx="25384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24"/>
          <p:cNvGrpSpPr>
            <a:grpSpLocks/>
          </p:cNvGrpSpPr>
          <p:nvPr/>
        </p:nvGrpSpPr>
        <p:grpSpPr bwMode="auto">
          <a:xfrm>
            <a:off x="309562" y="475892"/>
            <a:ext cx="9324751" cy="6239233"/>
            <a:chOff x="150" y="143"/>
            <a:chExt cx="5262" cy="2743"/>
          </a:xfrm>
        </p:grpSpPr>
        <p:sp>
          <p:nvSpPr>
            <p:cNvPr id="35845" name="AutoShape 15"/>
            <p:cNvSpPr>
              <a:spLocks noChangeArrowheads="1"/>
            </p:cNvSpPr>
            <p:nvPr/>
          </p:nvSpPr>
          <p:spPr bwMode="auto">
            <a:xfrm>
              <a:off x="150" y="836"/>
              <a:ext cx="5262" cy="2050"/>
            </a:xfrm>
            <a:prstGeom prst="horizontalScroll">
              <a:avLst>
                <a:gd name="adj" fmla="val 12500"/>
              </a:avLst>
            </a:prstGeom>
            <a:solidFill>
              <a:schemeClr val="accent1"/>
            </a:solidFill>
            <a:ln w="9525">
              <a:solidFill>
                <a:schemeClr val="tx1"/>
              </a:solidFill>
              <a:round/>
              <a:headEnd/>
              <a:tailEnd/>
            </a:ln>
          </p:spPr>
          <p:txBody>
            <a:bodyPr anchor="ctr">
              <a:spAutoFit/>
            </a:bodyPr>
            <a:lstStyle/>
            <a:p>
              <a:pPr marL="342900" indent="-342900" eaLnBrk="1" hangingPunct="1">
                <a:buFontTx/>
                <a:buAutoNum type="arabicPeriod"/>
                <a:defRPr/>
              </a:pPr>
              <a:r>
                <a:rPr lang="ru-RU" sz="1600" b="1" dirty="0">
                  <a:solidFill>
                    <a:schemeClr val="bg2"/>
                  </a:solidFill>
                  <a:ea typeface="SimSun" charset="0"/>
                  <a:cs typeface="SimSun" charset="0"/>
                </a:rPr>
                <a:t>Увеличить долю собственных налоговых и неналоговых доходов бюджета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a:t>
              </a:r>
            </a:p>
            <a:p>
              <a:pPr marL="342900" indent="-342900" eaLnBrk="1" hangingPunct="1">
                <a:defRPr/>
              </a:pPr>
              <a:r>
                <a:rPr lang="ru-RU" sz="1600" b="1" dirty="0">
                  <a:solidFill>
                    <a:schemeClr val="bg2"/>
                  </a:solidFill>
                  <a:ea typeface="SimSun" charset="0"/>
                  <a:cs typeface="SimSun" charset="0"/>
                </a:rPr>
                <a:t>2.    Обеспечить повышение доступности и качества предоставляемых гражданам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 муниципальных услуг;</a:t>
              </a:r>
            </a:p>
            <a:p>
              <a:pPr eaLnBrk="1" hangingPunct="1">
                <a:defRPr/>
              </a:pPr>
              <a:r>
                <a:rPr lang="ru-RU" sz="1600" b="1" dirty="0">
                  <a:solidFill>
                    <a:schemeClr val="bg2"/>
                  </a:solidFill>
                  <a:ea typeface="SimSun" charset="0"/>
                  <a:cs typeface="SimSun" charset="0"/>
                </a:rPr>
                <a:t>3.    Обеспечить нормативно-методическое сопровождение бюджетного    </a:t>
              </a:r>
            </a:p>
            <a:p>
              <a:pPr eaLnBrk="1" hangingPunct="1">
                <a:defRPr/>
              </a:pPr>
              <a:r>
                <a:rPr lang="ru-RU" sz="1600" b="1" dirty="0">
                  <a:solidFill>
                    <a:schemeClr val="bg2"/>
                  </a:solidFill>
                  <a:ea typeface="SimSun" charset="0"/>
                  <a:cs typeface="SimSun" charset="0"/>
                </a:rPr>
                <a:t>       процесса в </a:t>
              </a:r>
              <a:r>
                <a:rPr lang="ru-RU" sz="1600" b="1" dirty="0">
                  <a:ea typeface="SimSun" charset="-122"/>
                </a:rPr>
                <a:t>муниципальном образовании Чукотский муниципальный</a:t>
              </a:r>
            </a:p>
            <a:p>
              <a:pPr eaLnBrk="1" hangingPunct="1">
                <a:defRPr/>
              </a:pPr>
              <a:r>
                <a:rPr lang="ru-RU" sz="1600" b="1" dirty="0">
                  <a:ea typeface="SimSun" charset="-122"/>
                </a:rPr>
                <a:t>       район</a:t>
              </a:r>
              <a:r>
                <a:rPr lang="ru-RU" sz="1600" b="1" dirty="0">
                  <a:solidFill>
                    <a:schemeClr val="bg2"/>
                  </a:solidFill>
                  <a:ea typeface="SimSun" charset="0"/>
                  <a:cs typeface="SimSun" charset="0"/>
                </a:rPr>
                <a:t>, организацию планирования и исполнения бюджета, ведения</a:t>
              </a:r>
            </a:p>
            <a:p>
              <a:pPr eaLnBrk="1" hangingPunct="1">
                <a:defRPr/>
              </a:pPr>
              <a:r>
                <a:rPr lang="ru-RU" sz="1600" b="1" dirty="0">
                  <a:solidFill>
                    <a:schemeClr val="bg2"/>
                  </a:solidFill>
                  <a:ea typeface="SimSun" charset="0"/>
                  <a:cs typeface="SimSun" charset="0"/>
                </a:rPr>
                <a:t>       бюджетного  учета и формирования бюджетной отчетности;</a:t>
              </a:r>
            </a:p>
            <a:p>
              <a:pPr marL="342900" indent="-342900" eaLnBrk="1" hangingPunct="1">
                <a:buFontTx/>
                <a:buAutoNum type="arabicPeriod" startAt="4"/>
                <a:defRPr/>
              </a:pPr>
              <a:r>
                <a:rPr lang="ru-RU" sz="1600" b="1" dirty="0">
                  <a:solidFill>
                    <a:schemeClr val="bg2"/>
                  </a:solidFill>
                  <a:ea typeface="SimSun" charset="0"/>
                  <a:cs typeface="SimSun" charset="0"/>
                </a:rPr>
                <a:t>Организовать действенный внутренний муниципальный финансовый </a:t>
              </a:r>
            </a:p>
            <a:p>
              <a:pPr marL="342900" indent="-342900" eaLnBrk="1" hangingPunct="1">
                <a:defRPr/>
              </a:pPr>
              <a:r>
                <a:rPr lang="ru-RU" sz="1600" b="1" dirty="0">
                  <a:solidFill>
                    <a:schemeClr val="bg2"/>
                  </a:solidFill>
                  <a:ea typeface="SimSun" charset="0"/>
                  <a:cs typeface="SimSun" charset="0"/>
                </a:rPr>
                <a:t>       контроль, в том числе в целях оценки эффективности использования бюджетных средств и анализа достигнутых результатов при выполнении муниципальных заданий.</a:t>
              </a:r>
            </a:p>
            <a:p>
              <a:pPr eaLnBrk="1" hangingPunct="1">
                <a:defRPr/>
              </a:pPr>
              <a:endParaRPr lang="ru-RU" sz="1400" dirty="0">
                <a:solidFill>
                  <a:schemeClr val="bg2"/>
                </a:solidFill>
                <a:ea typeface="SimSun" charset="0"/>
                <a:cs typeface="SimSun" charset="0"/>
              </a:endParaRPr>
            </a:p>
          </p:txBody>
        </p:sp>
        <p:sp>
          <p:nvSpPr>
            <p:cNvPr id="29701" name="Text Box 21"/>
            <p:cNvSpPr txBox="1">
              <a:spLocks noChangeArrowheads="1"/>
            </p:cNvSpPr>
            <p:nvPr/>
          </p:nvSpPr>
          <p:spPr bwMode="auto">
            <a:xfrm>
              <a:off x="249" y="143"/>
              <a:ext cx="4312"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u-RU" altLang="ru-RU" sz="2400" b="1" dirty="0">
                  <a:solidFill>
                    <a:srgbClr val="002060"/>
                  </a:solidFill>
                </a:rPr>
                <a:t>Мероприятия, необходимые для решения основных проблем в сфере бюджетной политики </a:t>
              </a:r>
            </a:p>
            <a:p>
              <a:pPr algn="ctr" eaLnBrk="1" hangingPunct="1"/>
              <a:r>
                <a:rPr lang="ru-RU" altLang="ru-RU" sz="2400" b="1" dirty="0">
                  <a:solidFill>
                    <a:srgbClr val="002060"/>
                  </a:solidFill>
                </a:rPr>
                <a:t>муниципального образования Чукотский муниципальный район</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EB94EA3-4963-4B47-A755-22CF8FCC7011}" type="slidenum">
              <a:rPr lang="ru-RU" altLang="ru-RU" sz="1400">
                <a:solidFill>
                  <a:srgbClr val="000000"/>
                </a:solidFill>
                <a:latin typeface="Times New Roman" panose="02020603050405020304" pitchFamily="18" charset="0"/>
              </a:rPr>
              <a:pPr algn="r" eaLnBrk="1" hangingPunct="1">
                <a:spcBef>
                  <a:spcPct val="0"/>
                </a:spcBef>
                <a:buFontTx/>
                <a:buNone/>
              </a:pPr>
              <a:t>9</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altLang="ru-RU" sz="1600" dirty="0"/>
              <a:t>Прогноз социально-экономического развития Чукотского муниципального района на </a:t>
            </a:r>
            <a:r>
              <a:rPr lang="ru-RU" altLang="ru-RU" sz="1600" dirty="0" smtClean="0"/>
              <a:t>2025 </a:t>
            </a:r>
            <a:r>
              <a:rPr lang="ru-RU" altLang="ru-RU" sz="1600" dirty="0"/>
              <a:t>год  плановый период </a:t>
            </a:r>
            <a:r>
              <a:rPr lang="ru-RU" altLang="ru-RU" sz="1600" dirty="0" smtClean="0"/>
              <a:t>2026 </a:t>
            </a:r>
            <a:r>
              <a:rPr lang="ru-RU" altLang="ru-RU" sz="1600" dirty="0"/>
              <a:t>и </a:t>
            </a:r>
            <a:r>
              <a:rPr lang="ru-RU" altLang="ru-RU" sz="1600" dirty="0" smtClean="0"/>
              <a:t>2027 </a:t>
            </a:r>
            <a:r>
              <a:rPr lang="ru-RU" altLang="ru-RU" sz="1600" dirty="0"/>
              <a:t>года</a:t>
            </a:r>
          </a:p>
        </p:txBody>
      </p:sp>
      <p:graphicFrame>
        <p:nvGraphicFramePr>
          <p:cNvPr id="2" name="Таблица 1"/>
          <p:cNvGraphicFramePr>
            <a:graphicFrameLocks noGrp="1"/>
          </p:cNvGraphicFramePr>
          <p:nvPr>
            <p:extLst>
              <p:ext uri="{D42A27DB-BD31-4B8C-83A1-F6EECF244321}">
                <p14:modId xmlns:p14="http://schemas.microsoft.com/office/powerpoint/2010/main" val="238677505"/>
              </p:ext>
            </p:extLst>
          </p:nvPr>
        </p:nvGraphicFramePr>
        <p:xfrm>
          <a:off x="414402" y="1163637"/>
          <a:ext cx="9009062" cy="5325644"/>
        </p:xfrm>
        <a:graphic>
          <a:graphicData uri="http://schemas.openxmlformats.org/drawingml/2006/table">
            <a:tbl>
              <a:tblPr/>
              <a:tblGrid>
                <a:gridCol w="3600869">
                  <a:extLst>
                    <a:ext uri="{9D8B030D-6E8A-4147-A177-3AD203B41FA5}">
                      <a16:colId xmlns:a16="http://schemas.microsoft.com/office/drawing/2014/main" val="20000"/>
                    </a:ext>
                  </a:extLst>
                </a:gridCol>
                <a:gridCol w="847263">
                  <a:extLst>
                    <a:ext uri="{9D8B030D-6E8A-4147-A177-3AD203B41FA5}">
                      <a16:colId xmlns:a16="http://schemas.microsoft.com/office/drawing/2014/main" val="20001"/>
                    </a:ext>
                  </a:extLst>
                </a:gridCol>
                <a:gridCol w="664213">
                  <a:extLst>
                    <a:ext uri="{9D8B030D-6E8A-4147-A177-3AD203B41FA5}">
                      <a16:colId xmlns:a16="http://schemas.microsoft.com/office/drawing/2014/main" val="20002"/>
                    </a:ext>
                  </a:extLst>
                </a:gridCol>
                <a:gridCol w="728687">
                  <a:extLst>
                    <a:ext uri="{9D8B030D-6E8A-4147-A177-3AD203B41FA5}">
                      <a16:colId xmlns:a16="http://schemas.microsoft.com/office/drawing/2014/main" val="20003"/>
                    </a:ext>
                  </a:extLst>
                </a:gridCol>
                <a:gridCol w="798147">
                  <a:extLst>
                    <a:ext uri="{9D8B030D-6E8A-4147-A177-3AD203B41FA5}">
                      <a16:colId xmlns:a16="http://schemas.microsoft.com/office/drawing/2014/main" val="20004"/>
                    </a:ext>
                  </a:extLst>
                </a:gridCol>
                <a:gridCol w="810426">
                  <a:extLst>
                    <a:ext uri="{9D8B030D-6E8A-4147-A177-3AD203B41FA5}">
                      <a16:colId xmlns:a16="http://schemas.microsoft.com/office/drawing/2014/main" val="20005"/>
                    </a:ext>
                  </a:extLst>
                </a:gridCol>
                <a:gridCol w="810426">
                  <a:extLst>
                    <a:ext uri="{9D8B030D-6E8A-4147-A177-3AD203B41FA5}">
                      <a16:colId xmlns:a16="http://schemas.microsoft.com/office/drawing/2014/main" val="20006"/>
                    </a:ext>
                  </a:extLst>
                </a:gridCol>
                <a:gridCol w="749031">
                  <a:extLst>
                    <a:ext uri="{9D8B030D-6E8A-4147-A177-3AD203B41FA5}">
                      <a16:colId xmlns:a16="http://schemas.microsoft.com/office/drawing/2014/main" val="20007"/>
                    </a:ext>
                  </a:extLst>
                </a:gridCol>
              </a:tblGrid>
              <a:tr h="190428">
                <a:tc rowSpan="2">
                  <a:txBody>
                    <a:bodyPr/>
                    <a:lstStyle/>
                    <a:p>
                      <a:pPr algn="ctr" fontAlgn="ctr"/>
                      <a:r>
                        <a:rPr lang="ru-RU" sz="1200" b="1" i="0" u="none" strike="noStrike" dirty="0">
                          <a:solidFill>
                            <a:srgbClr val="002060"/>
                          </a:solidFill>
                          <a:effectLst/>
                          <a:latin typeface="Times New Roman"/>
                        </a:rPr>
                        <a:t>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0428">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428">
                <a:tc>
                  <a:txBody>
                    <a:bodyPr/>
                    <a:lstStyle/>
                    <a:p>
                      <a:pPr algn="ctr" fontAlgn="ctr"/>
                      <a:r>
                        <a:rPr lang="ru-RU" sz="1200" b="1" i="0" u="none" strike="noStrike">
                          <a:solidFill>
                            <a:srgbClr val="002060"/>
                          </a:solidFill>
                          <a:effectLst/>
                          <a:latin typeface="Times New Roman"/>
                        </a:rPr>
                        <a:t>  Демографические 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200" b="1" i="0" u="none" strike="noStrike" dirty="0">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73311">
                <a:tc>
                  <a:txBody>
                    <a:bodyPr/>
                    <a:lstStyle/>
                    <a:p>
                      <a:pPr algn="l" fontAlgn="ctr"/>
                      <a:r>
                        <a:rPr lang="ru-RU" sz="1100" b="0" i="0" u="none" strike="noStrike" dirty="0">
                          <a:solidFill>
                            <a:srgbClr val="002060"/>
                          </a:solidFill>
                          <a:effectLst/>
                          <a:latin typeface="Times New Roman"/>
                        </a:rPr>
                        <a:t>Численность постоянного населения (среднегодовая)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человек</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(работ, услуг) по чистым видам экономической деятельности в Чукотском муниципальном районе</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143319,6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173786,7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154218,6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428">
                <a:tc>
                  <a:txBody>
                    <a:bodyPr/>
                    <a:lstStyle/>
                    <a:p>
                      <a:pPr algn="ctr" fontAlgn="ctr"/>
                      <a:r>
                        <a:rPr lang="ru-RU" sz="1100" b="1" i="0" u="none" strike="noStrike">
                          <a:solidFill>
                            <a:srgbClr val="002060"/>
                          </a:solidFill>
                          <a:effectLst/>
                          <a:latin typeface="Times New Roman"/>
                        </a:rPr>
                        <a:t>% к предыдущему году в сопоставимых ценах</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1"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99,2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428">
                <a:tc>
                  <a:txBody>
                    <a:bodyPr/>
                    <a:lstStyle/>
                    <a:p>
                      <a:pPr algn="ctr" fontAlgn="ctr"/>
                      <a:r>
                        <a:rPr lang="ru-RU" sz="1100" b="1" i="0" u="none" strike="noStrike">
                          <a:solidFill>
                            <a:srgbClr val="002060"/>
                          </a:solidFill>
                          <a:effectLst/>
                          <a:latin typeface="Times New Roman"/>
                        </a:rPr>
                        <a:t>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428">
                <a:tc rowSpan="2">
                  <a:txBody>
                    <a:bodyPr/>
                    <a:lstStyle/>
                    <a:p>
                      <a:pPr algn="l" fontAlgn="ctr"/>
                      <a:r>
                        <a:rPr lang="ru-RU" sz="1100" b="0" i="0" u="none" strike="noStrike" dirty="0">
                          <a:solidFill>
                            <a:srgbClr val="002060"/>
                          </a:solidFill>
                          <a:effectLst/>
                          <a:latin typeface="Times New Roman"/>
                        </a:rPr>
                        <a:t>Объем отгруженных товаров собственного производства, выполнение работ и услуг - 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2060"/>
                          </a:solidFill>
                          <a:effectLst/>
                          <a:latin typeface="Times New Roman"/>
                        </a:rPr>
                        <a:t>тыс. руб</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0967">
                <a:tc vMerge="1">
                  <a:txBody>
                    <a:bodyPr/>
                    <a:lstStyle/>
                    <a:p>
                      <a:endParaRPr lang="ru-RU"/>
                    </a:p>
                  </a:txBody>
                  <a:tcPr/>
                </a:tc>
                <a:tc>
                  <a:txBody>
                    <a:bodyPr/>
                    <a:lstStyle/>
                    <a:p>
                      <a:pPr algn="ctr" fontAlgn="ctr"/>
                      <a:r>
                        <a:rPr lang="ru-RU" sz="1100" b="0" i="0" u="none" strike="noStrike">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464">
                <a:tc rowSpan="2">
                  <a:txBody>
                    <a:bodyPr/>
                    <a:lstStyle/>
                    <a:p>
                      <a:pPr algn="l" fontAlgn="ctr"/>
                      <a:r>
                        <a:rPr lang="ru-RU" sz="1100" b="0" i="0" u="none" strike="noStrike" dirty="0">
                          <a:solidFill>
                            <a:srgbClr val="002060"/>
                          </a:solidFill>
                          <a:effectLst/>
                          <a:latin typeface="Times New Roman"/>
                        </a:rPr>
                        <a:t>В том числе: производство пищевых продуктов</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6195">
                <a:tc vMerge="1">
                  <a:txBody>
                    <a:bodyPr/>
                    <a:lstStyle/>
                    <a:p>
                      <a:endParaRPr lang="ru-RU"/>
                    </a:p>
                  </a:txBody>
                  <a:tcPr/>
                </a:tc>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3311">
                <a:tc>
                  <a:txBody>
                    <a:bodyPr/>
                    <a:lstStyle/>
                    <a:p>
                      <a:pPr algn="ctr" fontAlgn="ctr"/>
                      <a:r>
                        <a:rPr lang="ru-RU" sz="1100" b="1" i="0" u="none" strike="noStrike">
                          <a:solidFill>
                            <a:srgbClr val="002060"/>
                          </a:solidFill>
                          <a:effectLst/>
                          <a:latin typeface="Times New Roman"/>
                        </a:rPr>
                        <a:t>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выполненных работ и услуг собственными силами - РАЗДЕЛ E: 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2060"/>
                          </a:solidFill>
                          <a:effectLst/>
                          <a:latin typeface="Times New Roman"/>
                        </a:rPr>
                        <a:t>тыс. руб.</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133670,7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164424,8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428">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90,6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3311">
                <a:tc>
                  <a:txBody>
                    <a:bodyPr/>
                    <a:lstStyle/>
                    <a:p>
                      <a:pPr algn="just" fontAlgn="ctr"/>
                      <a:r>
                        <a:rPr lang="ru-RU" sz="1100" b="0" i="0" u="none" strike="noStrike" dirty="0">
                          <a:solidFill>
                            <a:srgbClr val="002060"/>
                          </a:solidFill>
                          <a:effectLst/>
                          <a:latin typeface="Times New Roman"/>
                        </a:rPr>
                        <a:t>Средние тарифы на электроэнергию, отпущенную различным категориям потребителей</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руб./</a:t>
                      </a:r>
                      <a:r>
                        <a:rPr lang="ru-RU" sz="1100" b="0" i="0" u="none" strike="noStrike" dirty="0" err="1">
                          <a:solidFill>
                            <a:srgbClr val="002060"/>
                          </a:solidFill>
                          <a:effectLst/>
                          <a:latin typeface="Times New Roman"/>
                        </a:rPr>
                        <a:t>тыс.кВт.ч</a:t>
                      </a:r>
                      <a:r>
                        <a:rPr lang="ru-RU" sz="1100" b="0" i="0" u="none" strike="noStrike" dirty="0">
                          <a:solidFill>
                            <a:srgbClr val="002060"/>
                          </a:solidFill>
                          <a:effectLst/>
                          <a:latin typeface="Times New Roman"/>
                        </a:rPr>
                        <a:t>.</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 name="Line 6">
            <a:extLst>
              <a:ext uri="{FF2B5EF4-FFF2-40B4-BE49-F238E27FC236}">
                <a16:creationId xmlns:a16="http://schemas.microsoft.com/office/drawing/2014/main" id="{EEDC2B95-F208-C439-51A6-84A0FCCBB870}"/>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ppt_x"/>
                                          </p:val>
                                        </p:tav>
                                        <p:tav tm="100000">
                                          <p:val>
                                            <p:strVal val="#ppt_x"/>
                                          </p:val>
                                        </p:tav>
                                      </p:tavLst>
                                    </p:anim>
                                    <p:anim calcmode="lin" valueType="num">
                                      <p:cBhvr additive="base">
                                        <p:cTn id="8" dur="5000" fill="hold"/>
                                        <p:tgtEl>
                                          <p:spTgt spid="1638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4" presetClass="entr" presetSubtype="10" fill="hold" nodeType="afterEffect">
                                  <p:stCondLst>
                                    <p:cond delay="0"/>
                                  </p:stCondLst>
                                  <p:childTnLst>
                                    <p:set>
                                      <p:cBhvr additive="repl">
                                        <p:cTn id="11" dur="1" fill="hold">
                                          <p:stCondLst>
                                            <p:cond delay="0"/>
                                          </p:stCondLst>
                                        </p:cTn>
                                        <p:tgtEl>
                                          <p:spTgt spid="3"/>
                                        </p:tgtEl>
                                        <p:attrNameLst>
                                          <p:attrName>style.visibility</p:attrName>
                                        </p:attrNameLst>
                                      </p:cBhvr>
                                      <p:to>
                                        <p:strVal val="visible"/>
                                      </p:to>
                                    </p:set>
                                    <p:animEffect transition="in" filter="randombar(horizontal)">
                                      <p:cBhvr additive="repl">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37167</TotalTime>
  <Words>4162</Words>
  <Application>Microsoft Office PowerPoint</Application>
  <PresentationFormat>Произвольный</PresentationFormat>
  <Paragraphs>853</Paragraphs>
  <Slides>39</Slides>
  <Notes>35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39</vt:i4>
      </vt:variant>
    </vt:vector>
  </HeadingPairs>
  <TitlesOfParts>
    <vt:vector size="51" baseType="lpstr">
      <vt:lpstr>SimSun</vt:lpstr>
      <vt:lpstr>Arial</vt:lpstr>
      <vt:lpstr>Bookman Old Style</vt:lpstr>
      <vt:lpstr>Calibri</vt:lpstr>
      <vt:lpstr>Georgia</vt:lpstr>
      <vt:lpstr>Lucida Sans Unicode</vt:lpstr>
      <vt:lpstr>Times New Roman</vt:lpstr>
      <vt:lpstr>Trebuchet MS</vt:lpstr>
      <vt:lpstr>Wingdings</vt:lpstr>
      <vt:lpstr>1_Тема Office</vt:lpstr>
      <vt:lpstr>2_Тема Office</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dc:title>
  <dc:creator>user</dc:creator>
  <cp:lastModifiedBy>ГуберскаяОльга</cp:lastModifiedBy>
  <cp:revision>1084</cp:revision>
  <cp:lastPrinted>2020-12-25T04:48:55Z</cp:lastPrinted>
  <dcterms:created xsi:type="dcterms:W3CDTF">2013-10-23T10:56:41Z</dcterms:created>
  <dcterms:modified xsi:type="dcterms:W3CDTF">2026-01-30T04:36:30Z</dcterms:modified>
</cp:coreProperties>
</file>